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377" r:id="rId3"/>
    <p:sldId id="348" r:id="rId4"/>
    <p:sldId id="349" r:id="rId5"/>
    <p:sldId id="350" r:id="rId6"/>
    <p:sldId id="351" r:id="rId7"/>
    <p:sldId id="352" r:id="rId8"/>
    <p:sldId id="353" r:id="rId9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</p:sldIdLst>
  <p:sldSz cx="12192000" cy="6858000"/>
  <p:notesSz cx="6858000" cy="9144000"/>
  <p:embeddedFontLst>
    <p:embeddedFont>
      <p:font typeface="微软雅黑" charset="-122"/>
      <p:regular r:id="rId30"/>
    </p:embeddedFont>
    <p:embeddedFont>
      <p:font typeface="Calibri" panose="020F0502020204030204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0" userDrawn="1">
          <p15:clr>
            <a:srgbClr val="A4A3A4"/>
          </p15:clr>
        </p15:guide>
        <p15:guide id="2" pos="39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0" clrIdx="0"/>
  <p:cmAuthor id="2" name="作者" initials="作" lastIdx="0" clrIdx="1"/>
  <p:cmAuthor id="3" name="WPS" initials="W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0"/>
        <p:guide pos="39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36.xml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97.xml"/><Relationship Id="rId6" Type="http://schemas.openxmlformats.org/officeDocument/2006/relationships/image" Target="../media/image5.png"/><Relationship Id="rId5" Type="http://schemas.openxmlformats.org/officeDocument/2006/relationships/tags" Target="../tags/tag96.xml"/><Relationship Id="rId4" Type="http://schemas.openxmlformats.org/officeDocument/2006/relationships/image" Target="../media/image4.png"/><Relationship Id="rId3" Type="http://schemas.openxmlformats.org/officeDocument/2006/relationships/tags" Target="../tags/tag95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99.xml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microsoft.com/office/2007/relationships/hdphoto" Target="../media/image7.wdp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00.xml"/><Relationship Id="rId11" Type="http://schemas.openxmlformats.org/officeDocument/2006/relationships/image" Target="../media/image28.jpeg"/><Relationship Id="rId10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13.pn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102.xml"/><Relationship Id="rId4" Type="http://schemas.openxmlformats.org/officeDocument/2006/relationships/image" Target="../media/image4.png"/><Relationship Id="rId3" Type="http://schemas.openxmlformats.org/officeDocument/2006/relationships/tags" Target="../tags/tag101.xml"/><Relationship Id="rId2" Type="http://schemas.microsoft.com/office/2007/relationships/hdphoto" Target="../media/image7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5.png"/><Relationship Id="rId5" Type="http://schemas.openxmlformats.org/officeDocument/2006/relationships/tags" Target="../tags/tag105.xml"/><Relationship Id="rId4" Type="http://schemas.openxmlformats.org/officeDocument/2006/relationships/image" Target="../media/image4.png"/><Relationship Id="rId3" Type="http://schemas.openxmlformats.org/officeDocument/2006/relationships/tags" Target="../tags/tag104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06.xml"/><Relationship Id="rId10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34.png"/><Relationship Id="rId7" Type="http://schemas.openxmlformats.org/officeDocument/2006/relationships/image" Target="../media/image33.jpeg"/><Relationship Id="rId6" Type="http://schemas.openxmlformats.org/officeDocument/2006/relationships/image" Target="../media/image5.png"/><Relationship Id="rId5" Type="http://schemas.openxmlformats.org/officeDocument/2006/relationships/tags" Target="../tags/tag108.xml"/><Relationship Id="rId4" Type="http://schemas.openxmlformats.org/officeDocument/2006/relationships/image" Target="../media/image4.png"/><Relationship Id="rId3" Type="http://schemas.openxmlformats.org/officeDocument/2006/relationships/tags" Target="../tags/tag107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09.xml"/><Relationship Id="rId10" Type="http://schemas.openxmlformats.org/officeDocument/2006/relationships/image" Target="../media/image35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23.jpeg"/><Relationship Id="rId7" Type="http://schemas.openxmlformats.org/officeDocument/2006/relationships/image" Target="../media/image36.png"/><Relationship Id="rId6" Type="http://schemas.openxmlformats.org/officeDocument/2006/relationships/image" Target="../media/image5.png"/><Relationship Id="rId5" Type="http://schemas.openxmlformats.org/officeDocument/2006/relationships/tags" Target="../tags/tag111.xml"/><Relationship Id="rId4" Type="http://schemas.openxmlformats.org/officeDocument/2006/relationships/image" Target="../media/image4.png"/><Relationship Id="rId3" Type="http://schemas.openxmlformats.org/officeDocument/2006/relationships/tags" Target="../tags/tag110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12.xml"/><Relationship Id="rId10" Type="http://schemas.openxmlformats.org/officeDocument/2006/relationships/image" Target="../media/image25.jpe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15.xml"/><Relationship Id="rId6" Type="http://schemas.openxmlformats.org/officeDocument/2006/relationships/image" Target="../media/image5.png"/><Relationship Id="rId5" Type="http://schemas.openxmlformats.org/officeDocument/2006/relationships/tags" Target="../tags/tag114.xml"/><Relationship Id="rId4" Type="http://schemas.openxmlformats.org/officeDocument/2006/relationships/image" Target="../media/image4.png"/><Relationship Id="rId3" Type="http://schemas.openxmlformats.org/officeDocument/2006/relationships/tags" Target="../tags/tag113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117.xml"/><Relationship Id="rId4" Type="http://schemas.openxmlformats.org/officeDocument/2006/relationships/image" Target="../media/image4.png"/><Relationship Id="rId3" Type="http://schemas.openxmlformats.org/officeDocument/2006/relationships/tags" Target="../tags/tag116.xml"/><Relationship Id="rId2" Type="http://schemas.microsoft.com/office/2007/relationships/hdphoto" Target="../media/image7.wdp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18.xml"/><Relationship Id="rId11" Type="http://schemas.openxmlformats.org/officeDocument/2006/relationships/image" Target="../media/image12.png"/><Relationship Id="rId10" Type="http://schemas.openxmlformats.org/officeDocument/2006/relationships/image" Target="../media/image28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13.pn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120.xml"/><Relationship Id="rId4" Type="http://schemas.openxmlformats.org/officeDocument/2006/relationships/image" Target="../media/image4.png"/><Relationship Id="rId3" Type="http://schemas.openxmlformats.org/officeDocument/2006/relationships/tags" Target="../tags/tag119.xml"/><Relationship Id="rId2" Type="http://schemas.microsoft.com/office/2007/relationships/hdphoto" Target="../media/image7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5.png"/><Relationship Id="rId5" Type="http://schemas.openxmlformats.org/officeDocument/2006/relationships/tags" Target="../tags/tag123.xml"/><Relationship Id="rId4" Type="http://schemas.openxmlformats.org/officeDocument/2006/relationships/image" Target="../media/image4.png"/><Relationship Id="rId3" Type="http://schemas.openxmlformats.org/officeDocument/2006/relationships/tags" Target="../tags/tag122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24.xml"/><Relationship Id="rId10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70.xml"/><Relationship Id="rId7" Type="http://schemas.openxmlformats.org/officeDocument/2006/relationships/image" Target="../media/image4.png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2" Type="http://schemas.openxmlformats.org/officeDocument/2006/relationships/tags" Target="../tags/tag67.xml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34.png"/><Relationship Id="rId7" Type="http://schemas.openxmlformats.org/officeDocument/2006/relationships/image" Target="../media/image33.jpeg"/><Relationship Id="rId6" Type="http://schemas.openxmlformats.org/officeDocument/2006/relationships/image" Target="../media/image5.png"/><Relationship Id="rId5" Type="http://schemas.openxmlformats.org/officeDocument/2006/relationships/tags" Target="../tags/tag126.xml"/><Relationship Id="rId4" Type="http://schemas.openxmlformats.org/officeDocument/2006/relationships/image" Target="../media/image4.png"/><Relationship Id="rId3" Type="http://schemas.openxmlformats.org/officeDocument/2006/relationships/tags" Target="../tags/tag125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27.xml"/><Relationship Id="rId10" Type="http://schemas.openxmlformats.org/officeDocument/2006/relationships/image" Target="../media/image38.jpe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40.jpeg"/><Relationship Id="rId7" Type="http://schemas.openxmlformats.org/officeDocument/2006/relationships/image" Target="../media/image39.png"/><Relationship Id="rId6" Type="http://schemas.openxmlformats.org/officeDocument/2006/relationships/image" Target="../media/image5.png"/><Relationship Id="rId5" Type="http://schemas.openxmlformats.org/officeDocument/2006/relationships/tags" Target="../tags/tag129.xml"/><Relationship Id="rId4" Type="http://schemas.openxmlformats.org/officeDocument/2006/relationships/image" Target="../media/image4.png"/><Relationship Id="rId3" Type="http://schemas.openxmlformats.org/officeDocument/2006/relationships/tags" Target="../tags/tag128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30.xml"/><Relationship Id="rId10" Type="http://schemas.openxmlformats.org/officeDocument/2006/relationships/image" Target="../media/image25.jpe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41.png"/><Relationship Id="rId7" Type="http://schemas.openxmlformats.org/officeDocument/2006/relationships/tags" Target="../tags/tag133.xml"/><Relationship Id="rId6" Type="http://schemas.openxmlformats.org/officeDocument/2006/relationships/image" Target="../media/image5.png"/><Relationship Id="rId5" Type="http://schemas.openxmlformats.org/officeDocument/2006/relationships/tags" Target="../tags/tag132.xml"/><Relationship Id="rId4" Type="http://schemas.openxmlformats.org/officeDocument/2006/relationships/image" Target="../media/image4.png"/><Relationship Id="rId3" Type="http://schemas.openxmlformats.org/officeDocument/2006/relationships/tags" Target="../tags/tag131.xml"/><Relationship Id="rId2" Type="http://schemas.microsoft.com/office/2007/relationships/hdphoto" Target="../media/image7.wdp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35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6.xml"/><Relationship Id="rId7" Type="http://schemas.openxmlformats.org/officeDocument/2006/relationships/image" Target="../media/image5.png"/><Relationship Id="rId6" Type="http://schemas.openxmlformats.org/officeDocument/2006/relationships/tags" Target="../tags/tag75.xml"/><Relationship Id="rId5" Type="http://schemas.openxmlformats.org/officeDocument/2006/relationships/image" Target="../media/image4.png"/><Relationship Id="rId4" Type="http://schemas.openxmlformats.org/officeDocument/2006/relationships/tags" Target="../tags/tag74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9.xml"/><Relationship Id="rId6" Type="http://schemas.openxmlformats.org/officeDocument/2006/relationships/image" Target="../media/image5.png"/><Relationship Id="rId5" Type="http://schemas.openxmlformats.org/officeDocument/2006/relationships/tags" Target="../tags/tag78.xml"/><Relationship Id="rId4" Type="http://schemas.openxmlformats.org/officeDocument/2006/relationships/image" Target="../media/image4.png"/><Relationship Id="rId3" Type="http://schemas.openxmlformats.org/officeDocument/2006/relationships/tags" Target="../tags/tag77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81.xml"/><Relationship Id="rId4" Type="http://schemas.openxmlformats.org/officeDocument/2006/relationships/image" Target="../media/image4.png"/><Relationship Id="rId3" Type="http://schemas.openxmlformats.org/officeDocument/2006/relationships/tags" Target="../tags/tag80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2.xml"/><Relationship Id="rId10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13.png"/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tags" Target="../tags/tag84.xml"/><Relationship Id="rId4" Type="http://schemas.openxmlformats.org/officeDocument/2006/relationships/image" Target="../media/image4.png"/><Relationship Id="rId3" Type="http://schemas.openxmlformats.org/officeDocument/2006/relationships/tags" Target="../tags/tag83.xml"/><Relationship Id="rId2" Type="http://schemas.microsoft.com/office/2007/relationships/hdphoto" Target="../media/image7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5.png"/><Relationship Id="rId5" Type="http://schemas.openxmlformats.org/officeDocument/2006/relationships/tags" Target="../tags/tag87.xml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microsoft.com/office/2007/relationships/hdphoto" Target="../media/image7.wdp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8.xml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5.png"/><Relationship Id="rId5" Type="http://schemas.openxmlformats.org/officeDocument/2006/relationships/tags" Target="../tags/tag90.xml"/><Relationship Id="rId4" Type="http://schemas.openxmlformats.org/officeDocument/2006/relationships/image" Target="../media/image4.png"/><Relationship Id="rId3" Type="http://schemas.openxmlformats.org/officeDocument/2006/relationships/tags" Target="../tags/tag89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1.xml"/><Relationship Id="rId10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5.png"/><Relationship Id="rId5" Type="http://schemas.openxmlformats.org/officeDocument/2006/relationships/tags" Target="../tags/tag93.xml"/><Relationship Id="rId4" Type="http://schemas.openxmlformats.org/officeDocument/2006/relationships/image" Target="../media/image4.png"/><Relationship Id="rId3" Type="http://schemas.openxmlformats.org/officeDocument/2006/relationships/tags" Target="../tags/tag92.xml"/><Relationship Id="rId2" Type="http://schemas.microsoft.com/office/2007/relationships/hdphoto" Target="../media/image7.wdp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4.xml"/><Relationship Id="rId10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微信图片_20260513183539_335_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85" y="1228725"/>
            <a:ext cx="9237345" cy="22561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14333" y="3358503"/>
            <a:ext cx="308186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报名指引</a:t>
            </a:r>
            <a:endParaRPr lang="zh-CN" altLang="en-US" sz="5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2958465" y="1219835"/>
            <a:ext cx="602488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创业组</a:t>
            </a:r>
            <a:r>
              <a:rPr lang="en-US" altLang="zh-CN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-</a:t>
            </a:r>
            <a:r>
              <a:rPr lang="zh-CN" altLang="en-US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初创企业</a:t>
            </a:r>
            <a:endParaRPr lang="zh-CN" altLang="en-US" sz="5400">
              <a:ln w="6281">
                <a:solidFill>
                  <a:srgbClr val="FFFFFF"/>
                </a:solidFill>
                <a:prstDash val="solid"/>
              </a:ln>
              <a:solidFill>
                <a:srgbClr val="0168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16405" y="2249805"/>
            <a:ext cx="84569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初创企业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参赛条件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注册时间不满2年的中小微企业（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工商注册日期在202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年1月1日（含）之后注册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）。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参赛项目的创意、产品、技术及相关知识产权归属初创企业或创客团队核心成员，与其他单位或个人无知识产权纠纷。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 sz="18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初创企业存在严重失信记录、创客团队成员被列为失信名单的不得参赛。</a:t>
            </a:r>
            <a:endParaRPr lang="zh-CN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同一企业的同一项目或相似项目不可重复报名参加“创客中国”区域赛、专题赛、境外区域赛及“创客广东”地市赛、专题赛，近三年入围全国企业组500强或创业组300强的项目、往届“创客中国”大赛区域（专题赛）获得一、二、三等奖的项目不得参赛。</a:t>
            </a:r>
            <a:endParaRPr lang="zh-CN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3810" y="2147570"/>
            <a:ext cx="12270105" cy="0"/>
          </a:xfrm>
          <a:prstGeom prst="line">
            <a:avLst/>
          </a:prstGeom>
          <a:ln w="381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rgbClr val="5E666C"/>
                </a:gs>
              </a:gsLst>
              <a:lin ang="5400000" scaled="1"/>
            </a:gra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5166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sym typeface="+mn-ea"/>
              </a:rPr>
              <a:t>(初创企业)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注册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5890" y="838200"/>
            <a:ext cx="4434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ym typeface="+mn-ea"/>
              </a:rPr>
              <a:t>       </a:t>
            </a:r>
            <a:r>
              <a:rPr lang="zh-CN" altLang="en-US" sz="2000" b="1"/>
              <a:t>新注册参赛者</a:t>
            </a:r>
            <a:r>
              <a:rPr lang="en-US" altLang="zh-CN" sz="2000" b="1"/>
              <a:t>,</a:t>
            </a:r>
            <a:r>
              <a:rPr lang="zh-CN" altLang="en-US" sz="2000" b="1"/>
              <a:t>点击登录按钮下方的【新用户立即注册】完成注册</a:t>
            </a:r>
            <a:endParaRPr lang="zh-CN" altLang="en-US" sz="2000" b="1"/>
          </a:p>
        </p:txBody>
      </p:sp>
      <p:sp>
        <p:nvSpPr>
          <p:cNvPr id="17" name="文本框 16"/>
          <p:cNvSpPr txBox="1"/>
          <p:nvPr/>
        </p:nvSpPr>
        <p:spPr>
          <a:xfrm>
            <a:off x="8818880" y="444500"/>
            <a:ext cx="2535555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b="1">
                <a:solidFill>
                  <a:schemeClr val="accent1"/>
                </a:solidFill>
              </a:rPr>
              <a:t>填写</a:t>
            </a:r>
            <a:r>
              <a:rPr lang="en-US" altLang="zh-CN" b="1">
                <a:solidFill>
                  <a:schemeClr val="accent1"/>
                </a:solidFill>
              </a:rPr>
              <a:t>:</a:t>
            </a:r>
            <a:endParaRPr lang="en-US" alt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1.</a:t>
            </a:r>
            <a:r>
              <a:rPr lang="zh-CN" b="1">
                <a:solidFill>
                  <a:schemeClr val="accent1"/>
                </a:solidFill>
              </a:rPr>
              <a:t>账号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2.</a:t>
            </a:r>
            <a:r>
              <a:rPr lang="zh-CN" b="1">
                <a:solidFill>
                  <a:schemeClr val="accent1"/>
                </a:solidFill>
              </a:rPr>
              <a:t>密码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3.</a:t>
            </a:r>
            <a:r>
              <a:rPr lang="zh-CN" altLang="en-US" b="1">
                <a:solidFill>
                  <a:schemeClr val="accent1"/>
                </a:solidFill>
              </a:rPr>
              <a:t>确认密码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4.</a:t>
            </a:r>
            <a:r>
              <a:rPr lang="zh-CN" altLang="en-US" b="1">
                <a:solidFill>
                  <a:schemeClr val="accent1"/>
                </a:solidFill>
              </a:rPr>
              <a:t>填写手机号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rgbClr val="FF0000"/>
                </a:solidFill>
              </a:rPr>
              <a:t>5.</a:t>
            </a:r>
            <a:r>
              <a:rPr lang="zh-CN" altLang="en-US" b="1">
                <a:solidFill>
                  <a:srgbClr val="FF0000"/>
                </a:solidFill>
              </a:rPr>
              <a:t>参赛组别点击创业组再选择初创企业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6.</a:t>
            </a:r>
            <a:r>
              <a:rPr lang="zh-CN" altLang="en-US" b="1">
                <a:solidFill>
                  <a:schemeClr val="accent1"/>
                </a:solidFill>
              </a:rPr>
              <a:t>输入验证码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7.</a:t>
            </a:r>
            <a:r>
              <a:rPr lang="zh-CN" altLang="en-US" b="1">
                <a:solidFill>
                  <a:schemeClr val="accent1"/>
                </a:solidFill>
              </a:rPr>
              <a:t>阅读并同意参赛须知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最后点击【注册】完成</a:t>
            </a:r>
            <a:endParaRPr lang="zh-CN" altLang="en-US" b="1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" y="1591945"/>
            <a:ext cx="4236159" cy="2160000"/>
          </a:xfrm>
          <a:prstGeom prst="rect">
            <a:avLst/>
          </a:prstGeom>
        </p:spPr>
      </p:pic>
      <p:pic>
        <p:nvPicPr>
          <p:cNvPr id="20" name="图片 19" descr="C:/Users/Administrator/Desktop/界面.png界面"/>
          <p:cNvPicPr>
            <a:picLocks noChangeAspect="1"/>
          </p:cNvPicPr>
          <p:nvPr/>
        </p:nvPicPr>
        <p:blipFill>
          <a:blip r:embed="rId8"/>
          <a:srcRect l="5315" r="5315"/>
          <a:stretch>
            <a:fillRect/>
          </a:stretch>
        </p:blipFill>
        <p:spPr>
          <a:xfrm>
            <a:off x="364490" y="4191000"/>
            <a:ext cx="4236159" cy="2160000"/>
          </a:xfrm>
          <a:prstGeom prst="rect">
            <a:avLst/>
          </a:prstGeom>
        </p:spPr>
      </p:pic>
      <p:pic>
        <p:nvPicPr>
          <p:cNvPr id="24" name="图片 23" descr="C:/Users/Administrator/Desktop/界面3.png界面3"/>
          <p:cNvPicPr>
            <a:picLocks noChangeAspect="1"/>
          </p:cNvPicPr>
          <p:nvPr/>
        </p:nvPicPr>
        <p:blipFill>
          <a:blip r:embed="rId9"/>
          <a:srcRect l="2135" r="2135"/>
          <a:stretch>
            <a:fillRect/>
          </a:stretch>
        </p:blipFill>
        <p:spPr>
          <a:xfrm>
            <a:off x="4330700" y="685800"/>
            <a:ext cx="3360420" cy="50850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5130" y="5358130"/>
            <a:ext cx="2952750" cy="1002665"/>
          </a:xfrm>
          <a:prstGeom prst="rect">
            <a:avLst/>
          </a:prstGeom>
        </p:spPr>
      </p:pic>
      <p:pic>
        <p:nvPicPr>
          <p:cNvPr id="5" name="图片 4" descr="C:/Users/Administrator/Desktop/界面2.png界面2"/>
          <p:cNvPicPr>
            <a:picLocks noChangeAspect="1"/>
          </p:cNvPicPr>
          <p:nvPr/>
        </p:nvPicPr>
        <p:blipFill>
          <a:blip r:embed="rId11"/>
          <a:srcRect l="40303" t="53739" r="1730" b="36601"/>
          <a:stretch>
            <a:fillRect/>
          </a:stretch>
        </p:blipFill>
        <p:spPr>
          <a:xfrm>
            <a:off x="6995160" y="3429000"/>
            <a:ext cx="1706245" cy="415290"/>
          </a:xfrm>
          <a:prstGeom prst="rect">
            <a:avLst/>
          </a:prstGeom>
        </p:spPr>
      </p:pic>
      <p:sp>
        <p:nvSpPr>
          <p:cNvPr id="6" name="燕尾形 5"/>
          <p:cNvSpPr/>
          <p:nvPr/>
        </p:nvSpPr>
        <p:spPr>
          <a:xfrm>
            <a:off x="6444615" y="3298190"/>
            <a:ext cx="396240" cy="611505"/>
          </a:xfrm>
          <a:prstGeom prst="chevr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57390" y="3522345"/>
            <a:ext cx="556895" cy="255270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48605" y="6208395"/>
            <a:ext cx="675386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b="1">
                <a:solidFill>
                  <a:srgbClr val="FF0000"/>
                </a:solidFill>
              </a:rPr>
              <a:t>注：点击创业组后分为初创企业（注册未满</a:t>
            </a:r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年）</a:t>
            </a:r>
            <a:r>
              <a:rPr lang="zh-CN" b="1">
                <a:solidFill>
                  <a:srgbClr val="FF0000"/>
                </a:solidFill>
              </a:rPr>
              <a:t>及创客团队</a:t>
            </a:r>
            <a:endParaRPr lang="zh-CN" altLang="zh-CN" b="1">
              <a:solidFill>
                <a:srgbClr val="FF0000"/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34524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登录入口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600" y="4343400"/>
            <a:ext cx="5367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ym typeface="+mn-ea"/>
              </a:rPr>
              <a:t>       </a:t>
            </a:r>
            <a:r>
              <a:rPr lang="zh-CN" altLang="en-US" sz="2400" b="1">
                <a:sym typeface="+mn-ea"/>
              </a:rPr>
              <a:t>已注册有账号的参赛者，直接在首页登录。</a:t>
            </a:r>
            <a:r>
              <a:rPr lang="zh-CN" altLang="en-US" sz="2400" b="1"/>
              <a:t>新注册参赛者</a:t>
            </a:r>
            <a:r>
              <a:rPr lang="en-US" altLang="zh-CN" sz="2400" b="1"/>
              <a:t>,</a:t>
            </a:r>
            <a:r>
              <a:rPr lang="zh-CN" altLang="en-US" sz="2400" b="1"/>
              <a:t>点击登录按钮下方的【新用户立即注册】完成注册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6858000" y="838200"/>
            <a:ext cx="4749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/>
              <a:t>填写账号、密码、验证码，勾选记住密码，点【登录】进入系统</a:t>
            </a:r>
            <a:endParaRPr lang="zh-CN" sz="24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45" y="1295400"/>
            <a:ext cx="5648213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905000"/>
            <a:ext cx="3981450" cy="395287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85456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创业组(初创企业)-1.填写团队信息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569585" y="4419600"/>
            <a:ext cx="829310" cy="3810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①在左侧菜单，点击【填写团队信息】，进入企业信息界面</a:t>
            </a:r>
            <a:endParaRPr lang="zh-CN" altLang="en-US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1981200" y="4952365"/>
            <a:ext cx="4417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②点击【新增】按钮，然后在弹出界面填写</a:t>
            </a:r>
            <a:r>
              <a:rPr lang="zh-CN" altLang="en-US" sz="2000" b="1">
                <a:sym typeface="+mn-ea"/>
              </a:rPr>
              <a:t>团队信息</a:t>
            </a:r>
            <a:r>
              <a:rPr lang="zh-CN" altLang="en-US" sz="2000" b="1"/>
              <a:t>，点击【确定】保存</a:t>
            </a:r>
            <a:endParaRPr lang="zh-CN" altLang="en-US" sz="20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b="14457"/>
          <a:stretch>
            <a:fillRect/>
          </a:stretch>
        </p:blipFill>
        <p:spPr>
          <a:xfrm>
            <a:off x="601345" y="1537335"/>
            <a:ext cx="5648960" cy="262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361315" y="2667000"/>
            <a:ext cx="2179955" cy="2376170"/>
          </a:xfrm>
          <a:prstGeom prst="wedgeEllipseCallout">
            <a:avLst>
              <a:gd name="adj1" fmla="val -25446"/>
              <a:gd name="adj2" fmla="val -74841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线形标注 1 19"/>
          <p:cNvSpPr/>
          <p:nvPr/>
        </p:nvSpPr>
        <p:spPr>
          <a:xfrm>
            <a:off x="4572000" y="4340860"/>
            <a:ext cx="914400" cy="611505"/>
          </a:xfrm>
          <a:prstGeom prst="borderCallout1">
            <a:avLst>
              <a:gd name="adj1" fmla="val 18750"/>
              <a:gd name="adj2" fmla="val -8333"/>
              <a:gd name="adj3" fmla="val -376116"/>
              <a:gd name="adj4" fmla="val -339027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rcRect t="2422"/>
          <a:stretch>
            <a:fillRect/>
          </a:stretch>
        </p:blipFill>
        <p:spPr>
          <a:xfrm>
            <a:off x="6629400" y="2281555"/>
            <a:ext cx="3281045" cy="289052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7726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创业组(初创企业)-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2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.填写成员资料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①在左侧菜单，点击【填写参赛成员】，进入</a:t>
            </a:r>
            <a:r>
              <a:rPr lang="zh-CN" altLang="en-US" sz="2000" b="1">
                <a:sym typeface="+mn-ea"/>
              </a:rPr>
              <a:t>参赛成员</a:t>
            </a:r>
            <a:r>
              <a:rPr lang="zh-CN" altLang="en-US" sz="2000" b="1"/>
              <a:t>信息界面</a:t>
            </a:r>
            <a:endParaRPr lang="zh-CN" altLang="en-US" sz="2000" b="1"/>
          </a:p>
        </p:txBody>
      </p:sp>
      <p:sp>
        <p:nvSpPr>
          <p:cNvPr id="12" name="右箭头 11"/>
          <p:cNvSpPr/>
          <p:nvPr/>
        </p:nvSpPr>
        <p:spPr>
          <a:xfrm>
            <a:off x="5149215" y="4893310"/>
            <a:ext cx="1142365" cy="3810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85695" y="5334000"/>
            <a:ext cx="4163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点击【新增成员】按钮</a:t>
            </a:r>
            <a:r>
              <a:rPr lang="zh-CN" altLang="en-US" sz="2000" b="1"/>
              <a:t>在弹出界面填写</a:t>
            </a:r>
            <a:r>
              <a:rPr lang="zh-CN" altLang="en-US" sz="2000" b="1">
                <a:sym typeface="+mn-ea"/>
              </a:rPr>
              <a:t>成员资料</a:t>
            </a:r>
            <a:r>
              <a:rPr lang="zh-CN" altLang="en-US" sz="2000" b="1"/>
              <a:t>，点击【确定】保存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9369425" y="778510"/>
            <a:ext cx="238633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600" b="1">
                <a:solidFill>
                  <a:schemeClr val="accent1"/>
                </a:solidFill>
              </a:rPr>
              <a:t>填写</a:t>
            </a:r>
            <a:r>
              <a:rPr lang="en-US" altLang="zh-CN" sz="1600" b="1">
                <a:solidFill>
                  <a:schemeClr val="accent1"/>
                </a:solidFill>
              </a:rPr>
              <a:t>:</a:t>
            </a: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1.</a:t>
            </a:r>
            <a:r>
              <a:rPr lang="zh-CN" altLang="en-US" sz="1600" b="1">
                <a:solidFill>
                  <a:schemeClr val="accent1"/>
                </a:solidFill>
              </a:rPr>
              <a:t>选择成员类型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2.</a:t>
            </a:r>
            <a:r>
              <a:rPr lang="zh-CN" sz="1600" b="1">
                <a:solidFill>
                  <a:schemeClr val="accent1"/>
                </a:solidFill>
              </a:rPr>
              <a:t>成员姓名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3.</a:t>
            </a:r>
            <a:r>
              <a:rPr lang="zh-CN" altLang="en-US" sz="1600" b="1">
                <a:solidFill>
                  <a:schemeClr val="accent1"/>
                </a:solidFill>
              </a:rPr>
              <a:t>性别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4.</a:t>
            </a:r>
            <a:r>
              <a:rPr lang="zh-CN" altLang="en-US" sz="1600" b="1">
                <a:solidFill>
                  <a:schemeClr val="accent1"/>
                </a:solidFill>
              </a:rPr>
              <a:t>手机号码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5.</a:t>
            </a:r>
            <a:r>
              <a:rPr lang="zh-CN" altLang="en-US" sz="1600" b="1">
                <a:solidFill>
                  <a:schemeClr val="accent1"/>
                </a:solidFill>
              </a:rPr>
              <a:t>邮箱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6.身份证类型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7.身份证号码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8.上传身份证正反面照片最后点击【确定】完成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C00000"/>
                </a:solidFill>
              </a:rPr>
              <a:t>备注：成员最少填写</a:t>
            </a:r>
            <a:r>
              <a:rPr lang="en-US" altLang="zh-CN" sz="1600" b="1">
                <a:solidFill>
                  <a:srgbClr val="C00000"/>
                </a:solidFill>
              </a:rPr>
              <a:t>1</a:t>
            </a:r>
            <a:r>
              <a:rPr lang="zh-CN" altLang="en-US" sz="1600" b="1">
                <a:solidFill>
                  <a:srgbClr val="C00000"/>
                </a:solidFill>
              </a:rPr>
              <a:t>名，最多</a:t>
            </a:r>
            <a:r>
              <a:rPr lang="en-US" altLang="zh-CN" sz="1600" b="1">
                <a:solidFill>
                  <a:srgbClr val="C00000"/>
                </a:solidFill>
              </a:rPr>
              <a:t>7</a:t>
            </a:r>
            <a:r>
              <a:rPr lang="zh-CN" altLang="en-US" sz="1600" b="1">
                <a:solidFill>
                  <a:srgbClr val="C00000"/>
                </a:solidFill>
              </a:rPr>
              <a:t>名</a:t>
            </a:r>
            <a:endParaRPr lang="zh-CN" altLang="en-US" sz="1600" b="1">
              <a:solidFill>
                <a:srgbClr val="C00000"/>
              </a:solidFill>
            </a:endParaRPr>
          </a:p>
        </p:txBody>
      </p:sp>
      <p:pic>
        <p:nvPicPr>
          <p:cNvPr id="5" name="图片 4" descr="C:/Users/Administrator/Desktop/初创企业成员.png初创企业成员"/>
          <p:cNvPicPr>
            <a:picLocks noChangeAspect="1"/>
          </p:cNvPicPr>
          <p:nvPr/>
        </p:nvPicPr>
        <p:blipFill>
          <a:blip r:embed="rId7"/>
          <a:srcRect l="-45" t="-1200" r="-181" b="-1375"/>
          <a:stretch>
            <a:fillRect/>
          </a:stretch>
        </p:blipFill>
        <p:spPr>
          <a:xfrm>
            <a:off x="550545" y="1608455"/>
            <a:ext cx="5623560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361315" y="2693670"/>
            <a:ext cx="1972945" cy="2590165"/>
          </a:xfrm>
          <a:prstGeom prst="wedgeEllipseCallout">
            <a:avLst>
              <a:gd name="adj1" fmla="val -27555"/>
              <a:gd name="adj2" fmla="val -61235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线形标注 1 19"/>
          <p:cNvSpPr/>
          <p:nvPr/>
        </p:nvSpPr>
        <p:spPr>
          <a:xfrm>
            <a:off x="4114800" y="4722495"/>
            <a:ext cx="914400" cy="611505"/>
          </a:xfrm>
          <a:prstGeom prst="borderCallout1">
            <a:avLst>
              <a:gd name="adj1" fmla="val 18750"/>
              <a:gd name="adj2" fmla="val -8333"/>
              <a:gd name="adj3" fmla="val -423052"/>
              <a:gd name="adj4" fmla="val -293750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C:/Users/Administrator/Desktop/初创企业添加成员信息.png初创企业添加成员信息"/>
          <p:cNvPicPr>
            <a:picLocks noChangeAspect="1"/>
          </p:cNvPicPr>
          <p:nvPr/>
        </p:nvPicPr>
        <p:blipFill>
          <a:blip r:embed="rId10"/>
          <a:srcRect l="489" r="489"/>
          <a:stretch>
            <a:fillRect/>
          </a:stretch>
        </p:blipFill>
        <p:spPr>
          <a:xfrm>
            <a:off x="6343015" y="838200"/>
            <a:ext cx="2984500" cy="5840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5080"/>
            <a:ext cx="12192000" cy="709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3052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创业组(初创企业)-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3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.填写项目资料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5196840" y="4902835"/>
            <a:ext cx="1142365" cy="381000"/>
          </a:xfrm>
          <a:prstGeom prst="rightArrow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①在左侧菜单，点击【填写项目资料】，进入</a:t>
            </a:r>
            <a:r>
              <a:rPr lang="zh-CN" altLang="en-US" sz="2000" b="1">
                <a:sym typeface="+mn-ea"/>
              </a:rPr>
              <a:t>项目资料</a:t>
            </a:r>
            <a:r>
              <a:rPr lang="zh-CN" altLang="en-US" sz="2000" b="1"/>
              <a:t>界面</a:t>
            </a:r>
            <a:endParaRPr lang="zh-CN" altLang="en-US" sz="2000" b="1"/>
          </a:p>
        </p:txBody>
      </p:sp>
      <p:sp>
        <p:nvSpPr>
          <p:cNvPr id="20" name="文本框 19"/>
          <p:cNvSpPr txBox="1"/>
          <p:nvPr/>
        </p:nvSpPr>
        <p:spPr>
          <a:xfrm>
            <a:off x="2259330" y="5334000"/>
            <a:ext cx="4290060" cy="706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点击【填报新项目】按钮</a:t>
            </a:r>
            <a:r>
              <a:rPr lang="zh-CN" altLang="en-US" sz="2000" b="1"/>
              <a:t>在弹出界面填写项目资料，点击【确定】保存</a:t>
            </a:r>
            <a:endParaRPr lang="zh-CN" altLang="en-US" sz="2000" b="1"/>
          </a:p>
        </p:txBody>
      </p:sp>
      <p:pic>
        <p:nvPicPr>
          <p:cNvPr id="27" name="图片 26" descr="C:/Users/Administrator/Desktop/初创项目信息.png初创项目信息"/>
          <p:cNvPicPr>
            <a:picLocks noChangeAspect="1"/>
          </p:cNvPicPr>
          <p:nvPr/>
        </p:nvPicPr>
        <p:blipFill>
          <a:blip r:embed="rId7"/>
          <a:srcRect l="-2386" t="-286" r="44" b="11"/>
          <a:stretch>
            <a:fillRect/>
          </a:stretch>
        </p:blipFill>
        <p:spPr>
          <a:xfrm>
            <a:off x="6603365" y="821690"/>
            <a:ext cx="2941320" cy="4777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C:/Users/Administrator/Desktop/项目.png项目"/>
          <p:cNvPicPr>
            <a:picLocks noChangeAspect="1"/>
          </p:cNvPicPr>
          <p:nvPr/>
        </p:nvPicPr>
        <p:blipFill>
          <a:blip r:embed="rId8"/>
          <a:srcRect l="-79" t="21" r="-90" b="-21"/>
          <a:stretch>
            <a:fillRect/>
          </a:stretch>
        </p:blipFill>
        <p:spPr>
          <a:xfrm>
            <a:off x="539115" y="1600835"/>
            <a:ext cx="5648960" cy="3065145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264160" y="3202940"/>
            <a:ext cx="2207895" cy="2786380"/>
          </a:xfrm>
          <a:prstGeom prst="wedgeEllipseCallout">
            <a:avLst>
              <a:gd name="adj1" fmla="val -25541"/>
              <a:gd name="adj2" fmla="val -71285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线形标注 1 24"/>
          <p:cNvSpPr/>
          <p:nvPr/>
        </p:nvSpPr>
        <p:spPr>
          <a:xfrm>
            <a:off x="4114800" y="4722495"/>
            <a:ext cx="914400" cy="554355"/>
          </a:xfrm>
          <a:prstGeom prst="borderCallout1">
            <a:avLst>
              <a:gd name="adj1" fmla="val 18750"/>
              <a:gd name="adj2" fmla="val -8333"/>
              <a:gd name="adj3" fmla="val -405269"/>
              <a:gd name="adj4" fmla="val -289444"/>
            </a:avLst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559290" y="674370"/>
            <a:ext cx="2386330" cy="551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sz="1400" b="1">
                <a:solidFill>
                  <a:schemeClr val="accent1"/>
                </a:solidFill>
              </a:rPr>
              <a:t>填写</a:t>
            </a:r>
            <a:r>
              <a:rPr lang="en-US" altLang="zh-CN" sz="1400" b="1">
                <a:solidFill>
                  <a:schemeClr val="accent1"/>
                </a:solidFill>
              </a:rPr>
              <a:t>:</a:t>
            </a:r>
            <a:endParaRPr lang="en-US" alt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1.</a:t>
            </a:r>
            <a:r>
              <a:rPr lang="zh-CN" altLang="en-US" sz="1400" b="1">
                <a:solidFill>
                  <a:schemeClr val="accent1"/>
                </a:solidFill>
              </a:rPr>
              <a:t>项目名称</a:t>
            </a:r>
            <a:endParaRPr 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2.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报名赛事：先选报名赛事类型（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地市赛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），再选择地市赛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第十届“ 创客广东”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韶关市中小企业创新创业大赛</a:t>
            </a:r>
            <a:endParaRPr 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3.</a:t>
            </a:r>
            <a:r>
              <a:rPr lang="zh-CN" altLang="en-US" sz="1400" b="1">
                <a:solidFill>
                  <a:schemeClr val="accent1"/>
                </a:solidFill>
              </a:rPr>
              <a:t>行业领域（点红字查看行业领域解释信息）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4.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所在地区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5.</a:t>
            </a:r>
            <a:r>
              <a:rPr lang="zh-CN" altLang="en-US" sz="1400" b="1">
                <a:solidFill>
                  <a:schemeClr val="accent1"/>
                </a:solidFill>
              </a:rPr>
              <a:t>上传商业计划书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6.</a:t>
            </a:r>
            <a:r>
              <a:rPr lang="zh-CN" altLang="en-US" sz="1400" b="1">
                <a:solidFill>
                  <a:schemeClr val="accent1"/>
                </a:solidFill>
              </a:rPr>
              <a:t>填写负责人姓名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7.</a:t>
            </a:r>
            <a:r>
              <a:rPr lang="zh-CN" altLang="en-US" sz="1400" b="1">
                <a:solidFill>
                  <a:schemeClr val="accent1"/>
                </a:solidFill>
              </a:rPr>
              <a:t>填写负责手机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8.</a:t>
            </a:r>
            <a:r>
              <a:rPr lang="zh-CN" altLang="en-US" sz="1400" b="1">
                <a:solidFill>
                  <a:schemeClr val="accent1"/>
                </a:solidFill>
              </a:rPr>
              <a:t>填写联系人姓名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9.</a:t>
            </a:r>
            <a:r>
              <a:rPr lang="zh-CN" altLang="en-US" sz="1400" b="1">
                <a:solidFill>
                  <a:schemeClr val="accent1"/>
                </a:solidFill>
              </a:rPr>
              <a:t>填写联系电话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10.</a:t>
            </a:r>
            <a:r>
              <a:rPr lang="zh-CN" altLang="en-US" sz="1400" b="1">
                <a:solidFill>
                  <a:schemeClr val="accent1"/>
                </a:solidFill>
              </a:rPr>
              <a:t>填写项目简介（</a:t>
            </a:r>
            <a:r>
              <a:rPr lang="en-US" altLang="zh-CN" sz="1400" b="1">
                <a:solidFill>
                  <a:schemeClr val="accent1"/>
                </a:solidFill>
              </a:rPr>
              <a:t>100</a:t>
            </a:r>
            <a:r>
              <a:rPr lang="zh-CN" altLang="en-US" sz="1400" b="1">
                <a:solidFill>
                  <a:schemeClr val="accent1"/>
                </a:solidFill>
              </a:rPr>
              <a:t>字以上，</a:t>
            </a:r>
            <a:r>
              <a:rPr lang="en-US" altLang="zh-CN" sz="1400" b="1">
                <a:solidFill>
                  <a:schemeClr val="accent1"/>
                </a:solidFill>
              </a:rPr>
              <a:t>1000</a:t>
            </a:r>
            <a:r>
              <a:rPr lang="zh-CN" altLang="en-US" sz="1400" b="1">
                <a:solidFill>
                  <a:schemeClr val="accent1"/>
                </a:solidFill>
              </a:rPr>
              <a:t>字以内）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</a:rPr>
              <a:t>11.</a:t>
            </a:r>
            <a:r>
              <a:rPr lang="zh-CN" altLang="en-US" sz="1400" b="1">
                <a:solidFill>
                  <a:srgbClr val="FF0000"/>
                </a:solidFill>
              </a:rPr>
              <a:t>填写推荐方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  <a:sym typeface="+mn-ea"/>
              </a:rPr>
              <a:t>12.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填写企业上年营收，银行贷款需求，现有银行贷款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FF0000"/>
                </a:solidFill>
              </a:rPr>
              <a:t>1</a:t>
            </a:r>
            <a:r>
              <a:rPr lang="en-US" altLang="zh-CN" sz="1400" b="1">
                <a:solidFill>
                  <a:srgbClr val="FF0000"/>
                </a:solidFill>
              </a:rPr>
              <a:t>3</a:t>
            </a:r>
            <a:r>
              <a:rPr lang="zh-CN" altLang="en-US" sz="1400" b="1">
                <a:solidFill>
                  <a:srgbClr val="FF0000"/>
                </a:solidFill>
              </a:rPr>
              <a:t>.上传参赛承诺书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accent1"/>
                </a:solidFill>
              </a:rPr>
              <a:t>最后点击【确定】完成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2958465" y="1219835"/>
            <a:ext cx="602488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创业组</a:t>
            </a:r>
            <a:r>
              <a:rPr lang="en-US" altLang="zh-CN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-</a:t>
            </a:r>
            <a:r>
              <a:rPr lang="zh-CN" altLang="en-US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创客团队</a:t>
            </a:r>
            <a:endParaRPr lang="zh-CN" altLang="en-US" sz="5400">
              <a:ln w="6281">
                <a:solidFill>
                  <a:srgbClr val="FFFFFF"/>
                </a:solidFill>
                <a:prstDash val="solid"/>
              </a:ln>
              <a:solidFill>
                <a:srgbClr val="0168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16405" y="2249805"/>
            <a:ext cx="84569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创客团队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参赛条件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遵纪守法的创业团队、个人、高校、科研院所团队，同一人员不得作为多个团队核心成员参赛。其中获奖证书中体现团队核心成员数量原则上不超过7人；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参赛项目的创意、产品、技术及相关知识产权归属初创企业或创客团队核心成员，与其他单位或个人无知识产权纠纷；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创客团队成员被列为失信名单的不得参赛；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同一项目或相似项目不可重复报名参加“创客中国”区域赛、专题赛、境外区域赛及“创客广东”地市赛、专题赛，近三年入围全国企业组500强或创业组300强的项目、往届“创客中国”大赛区域（专题赛）获得一、二、三等奖的项目不得参赛。对于已授奖项、奖金以及奖励政策的，有权予以追回。</a:t>
            </a:r>
            <a:endParaRPr lang="zh-CN" altLang="en-US" b="1">
              <a:solidFill>
                <a:schemeClr val="accent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3810" y="2147570"/>
            <a:ext cx="12270105" cy="0"/>
          </a:xfrm>
          <a:prstGeom prst="line">
            <a:avLst/>
          </a:prstGeom>
          <a:ln w="381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rgbClr val="5E666C"/>
                </a:gs>
              </a:gsLst>
              <a:lin ang="5400000" scaled="1"/>
            </a:gra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5166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  <a:sym typeface="+mn-ea"/>
              </a:rPr>
              <a:t>(创客团队)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注册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5890" y="838200"/>
            <a:ext cx="4434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ym typeface="+mn-ea"/>
              </a:rPr>
              <a:t>       </a:t>
            </a:r>
            <a:r>
              <a:rPr lang="zh-CN" altLang="en-US" sz="2000" b="1"/>
              <a:t>新注册参赛者</a:t>
            </a:r>
            <a:r>
              <a:rPr lang="en-US" altLang="zh-CN" sz="2000" b="1"/>
              <a:t>,</a:t>
            </a:r>
            <a:r>
              <a:rPr lang="zh-CN" altLang="en-US" sz="2000" b="1"/>
              <a:t>点击登录按钮下方的【新用户立即注册】完成注册</a:t>
            </a:r>
            <a:endParaRPr lang="zh-CN" altLang="en-US" sz="2000" b="1"/>
          </a:p>
        </p:txBody>
      </p:sp>
      <p:sp>
        <p:nvSpPr>
          <p:cNvPr id="17" name="文本框 16"/>
          <p:cNvSpPr txBox="1"/>
          <p:nvPr/>
        </p:nvSpPr>
        <p:spPr>
          <a:xfrm>
            <a:off x="8818880" y="463550"/>
            <a:ext cx="2535555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b="1">
                <a:solidFill>
                  <a:schemeClr val="accent1"/>
                </a:solidFill>
              </a:rPr>
              <a:t>填写</a:t>
            </a:r>
            <a:r>
              <a:rPr lang="en-US" altLang="zh-CN" b="1">
                <a:solidFill>
                  <a:schemeClr val="accent1"/>
                </a:solidFill>
              </a:rPr>
              <a:t>:</a:t>
            </a:r>
            <a:endParaRPr lang="en-US" alt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1.</a:t>
            </a:r>
            <a:r>
              <a:rPr lang="zh-CN" b="1">
                <a:solidFill>
                  <a:schemeClr val="accent1"/>
                </a:solidFill>
              </a:rPr>
              <a:t>账号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2.</a:t>
            </a:r>
            <a:r>
              <a:rPr lang="zh-CN" b="1">
                <a:solidFill>
                  <a:schemeClr val="accent1"/>
                </a:solidFill>
              </a:rPr>
              <a:t>密码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3.</a:t>
            </a:r>
            <a:r>
              <a:rPr lang="zh-CN" altLang="en-US" b="1">
                <a:solidFill>
                  <a:schemeClr val="accent1"/>
                </a:solidFill>
              </a:rPr>
              <a:t>确认密码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4.</a:t>
            </a:r>
            <a:r>
              <a:rPr lang="zh-CN" altLang="en-US" b="1">
                <a:solidFill>
                  <a:schemeClr val="accent1"/>
                </a:solidFill>
              </a:rPr>
              <a:t>填写手机号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rgbClr val="FF0000"/>
                </a:solidFill>
              </a:rPr>
              <a:t>5.</a:t>
            </a:r>
            <a:r>
              <a:rPr lang="zh-CN" altLang="en-US" b="1">
                <a:solidFill>
                  <a:srgbClr val="FF0000"/>
                </a:solidFill>
              </a:rPr>
              <a:t>参赛组别点击创业组再选择创客团队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6.</a:t>
            </a:r>
            <a:r>
              <a:rPr lang="zh-CN" altLang="en-US" b="1">
                <a:solidFill>
                  <a:schemeClr val="accent1"/>
                </a:solidFill>
              </a:rPr>
              <a:t>输入验证码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7.</a:t>
            </a:r>
            <a:r>
              <a:rPr lang="zh-CN" altLang="en-US" b="1">
                <a:solidFill>
                  <a:schemeClr val="accent1"/>
                </a:solidFill>
              </a:rPr>
              <a:t>阅读并同意参赛须知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最后点击【注册】完成</a:t>
            </a:r>
            <a:endParaRPr lang="zh-CN" altLang="en-US" b="1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" y="1591945"/>
            <a:ext cx="4236159" cy="2160000"/>
          </a:xfrm>
          <a:prstGeom prst="rect">
            <a:avLst/>
          </a:prstGeom>
        </p:spPr>
      </p:pic>
      <p:pic>
        <p:nvPicPr>
          <p:cNvPr id="20" name="图片 19" descr="C:/Users/Administrator/Desktop/界面.png界面"/>
          <p:cNvPicPr>
            <a:picLocks noChangeAspect="1"/>
          </p:cNvPicPr>
          <p:nvPr/>
        </p:nvPicPr>
        <p:blipFill>
          <a:blip r:embed="rId8"/>
          <a:srcRect l="5315" r="5315"/>
          <a:stretch>
            <a:fillRect/>
          </a:stretch>
        </p:blipFill>
        <p:spPr>
          <a:xfrm>
            <a:off x="364490" y="4191000"/>
            <a:ext cx="4236159" cy="2160000"/>
          </a:xfrm>
          <a:prstGeom prst="rect">
            <a:avLst/>
          </a:prstGeom>
        </p:spPr>
      </p:pic>
      <p:pic>
        <p:nvPicPr>
          <p:cNvPr id="24" name="图片 23" descr="C:/Users/Administrator/Desktop/界面3.png界面3"/>
          <p:cNvPicPr>
            <a:picLocks noChangeAspect="1"/>
          </p:cNvPicPr>
          <p:nvPr/>
        </p:nvPicPr>
        <p:blipFill>
          <a:blip r:embed="rId9"/>
          <a:srcRect l="2135" r="2135"/>
          <a:stretch>
            <a:fillRect/>
          </a:stretch>
        </p:blipFill>
        <p:spPr>
          <a:xfrm>
            <a:off x="4330700" y="685800"/>
            <a:ext cx="3360420" cy="5085080"/>
          </a:xfrm>
          <a:prstGeom prst="rect">
            <a:avLst/>
          </a:prstGeom>
        </p:spPr>
      </p:pic>
      <p:pic>
        <p:nvPicPr>
          <p:cNvPr id="5" name="图片 4" descr="C:/Users/Administrator/Desktop/界面2.png界面2"/>
          <p:cNvPicPr>
            <a:picLocks noChangeAspect="1"/>
          </p:cNvPicPr>
          <p:nvPr/>
        </p:nvPicPr>
        <p:blipFill>
          <a:blip r:embed="rId10"/>
          <a:srcRect l="40303" t="53739" r="1730" b="36601"/>
          <a:stretch>
            <a:fillRect/>
          </a:stretch>
        </p:blipFill>
        <p:spPr>
          <a:xfrm>
            <a:off x="6995160" y="3429000"/>
            <a:ext cx="1706245" cy="415290"/>
          </a:xfrm>
          <a:prstGeom prst="rect">
            <a:avLst/>
          </a:prstGeom>
        </p:spPr>
      </p:pic>
      <p:sp>
        <p:nvSpPr>
          <p:cNvPr id="6" name="燕尾形 5"/>
          <p:cNvSpPr/>
          <p:nvPr/>
        </p:nvSpPr>
        <p:spPr>
          <a:xfrm>
            <a:off x="6444615" y="3298190"/>
            <a:ext cx="396240" cy="611505"/>
          </a:xfrm>
          <a:prstGeom prst="chevr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626350" y="3522345"/>
            <a:ext cx="556895" cy="255270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130" y="5358130"/>
            <a:ext cx="2952750" cy="10026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48605" y="6208395"/>
            <a:ext cx="675386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b="1">
                <a:solidFill>
                  <a:srgbClr val="FF0000"/>
                </a:solidFill>
              </a:rPr>
              <a:t>注：点击创业组后分为初创企业（注册未满</a:t>
            </a:r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年）</a:t>
            </a:r>
            <a:r>
              <a:rPr lang="zh-CN" b="1">
                <a:solidFill>
                  <a:srgbClr val="FF0000"/>
                </a:solidFill>
              </a:rPr>
              <a:t>及创客团队</a:t>
            </a:r>
            <a:endParaRPr lang="zh-CN" altLang="zh-CN" b="1">
              <a:solidFill>
                <a:srgbClr val="FF0000"/>
              </a:solidFill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34524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登录入口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600" y="4343400"/>
            <a:ext cx="5367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ym typeface="+mn-ea"/>
              </a:rPr>
              <a:t>       </a:t>
            </a:r>
            <a:r>
              <a:rPr lang="zh-CN" altLang="en-US" sz="2400" b="1">
                <a:sym typeface="+mn-ea"/>
              </a:rPr>
              <a:t>已注册有账号的参赛者，直接在首页登录。</a:t>
            </a:r>
            <a:r>
              <a:rPr lang="zh-CN" altLang="en-US" sz="2400" b="1"/>
              <a:t>新注册参赛者</a:t>
            </a:r>
            <a:r>
              <a:rPr lang="en-US" altLang="zh-CN" sz="2400" b="1"/>
              <a:t>,</a:t>
            </a:r>
            <a:r>
              <a:rPr lang="zh-CN" altLang="en-US" sz="2400" b="1"/>
              <a:t>点击登录按钮下方的【新用户立即注册】完成注册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6858000" y="838200"/>
            <a:ext cx="4749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/>
              <a:t>填写账号、密码、验证码，勾选记住密码，点【登录】进入系统</a:t>
            </a:r>
            <a:endParaRPr lang="zh-CN" sz="24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45" y="1295400"/>
            <a:ext cx="5648213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905000"/>
            <a:ext cx="3981450" cy="395287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25068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创业组(创客团队)-1.填写团队信息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569585" y="4419600"/>
            <a:ext cx="829310" cy="3810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①在左侧菜单，点击【填写团队信息】，进入企业信息界面</a:t>
            </a:r>
            <a:endParaRPr lang="zh-CN" altLang="en-US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1981200" y="4952365"/>
            <a:ext cx="4417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②点击【新增】按钮，然后在弹出界面填写</a:t>
            </a:r>
            <a:r>
              <a:rPr lang="zh-CN" altLang="en-US" sz="2000" b="1">
                <a:sym typeface="+mn-ea"/>
              </a:rPr>
              <a:t>团队信息</a:t>
            </a:r>
            <a:r>
              <a:rPr lang="zh-CN" altLang="en-US" sz="2000" b="1"/>
              <a:t>，点击【确定】保存</a:t>
            </a:r>
            <a:endParaRPr lang="zh-CN" altLang="en-US" sz="20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b="14457"/>
          <a:stretch>
            <a:fillRect/>
          </a:stretch>
        </p:blipFill>
        <p:spPr>
          <a:xfrm>
            <a:off x="601345" y="1537335"/>
            <a:ext cx="5648960" cy="262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361315" y="2667000"/>
            <a:ext cx="2179955" cy="2376170"/>
          </a:xfrm>
          <a:prstGeom prst="wedgeEllipseCallout">
            <a:avLst>
              <a:gd name="adj1" fmla="val -25446"/>
              <a:gd name="adj2" fmla="val -74841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线形标注 1 19"/>
          <p:cNvSpPr/>
          <p:nvPr/>
        </p:nvSpPr>
        <p:spPr>
          <a:xfrm>
            <a:off x="4572000" y="4340860"/>
            <a:ext cx="914400" cy="611505"/>
          </a:xfrm>
          <a:prstGeom prst="borderCallout1">
            <a:avLst>
              <a:gd name="adj1" fmla="val 18750"/>
              <a:gd name="adj2" fmla="val -8333"/>
              <a:gd name="adj3" fmla="val -376116"/>
              <a:gd name="adj4" fmla="val -339027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rcRect t="2422"/>
          <a:stretch>
            <a:fillRect/>
          </a:stretch>
        </p:blipFill>
        <p:spPr>
          <a:xfrm>
            <a:off x="6629400" y="2281555"/>
            <a:ext cx="3281045" cy="289052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object 23"/>
          <p:cNvSpPr txBox="1"/>
          <p:nvPr>
            <p:custDataLst>
              <p:tags r:id="rId1"/>
            </p:custDataLst>
          </p:nvPr>
        </p:nvSpPr>
        <p:spPr>
          <a:xfrm>
            <a:off x="990600" y="3787140"/>
            <a:ext cx="3405505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791210" marR="414020" indent="-370205">
              <a:lnSpc>
                <a:spcPct val="148000"/>
              </a:lnSpc>
              <a:spcBef>
                <a:spcPts val="100"/>
              </a:spcBef>
            </a:pPr>
            <a:r>
              <a:rPr sz="25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完</a:t>
            </a:r>
            <a:r>
              <a:rPr sz="2500" dirty="0">
                <a:solidFill>
                  <a:srgbClr val="FFFFFF"/>
                </a:solidFill>
                <a:latin typeface="宋体" pitchFamily="2" charset="-122"/>
                <a:cs typeface="宋体" pitchFamily="2" charset="-122"/>
              </a:rPr>
              <a:t>善</a:t>
            </a:r>
            <a:r>
              <a:rPr sz="25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企业</a:t>
            </a:r>
            <a:r>
              <a:rPr sz="2500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信</a:t>
            </a:r>
            <a:r>
              <a:rPr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息(</a:t>
            </a:r>
            <a:r>
              <a:rPr sz="2500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企业组</a:t>
            </a:r>
            <a:r>
              <a:rPr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)</a:t>
            </a:r>
            <a:r>
              <a:rPr lang="en-US"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/ </a:t>
            </a:r>
            <a:r>
              <a:rPr lang="zh-CN" altLang="en-US" sz="2500" dirty="0">
                <a:solidFill>
                  <a:srgbClr val="FFFFFF"/>
                </a:solidFill>
                <a:latin typeface="微软雅黑" charset="-122"/>
                <a:cs typeface="微软雅黑" charset="-122"/>
              </a:rPr>
              <a:t>团队</a:t>
            </a:r>
            <a:r>
              <a:rPr sz="2500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信</a:t>
            </a:r>
            <a:r>
              <a:rPr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息</a:t>
            </a:r>
            <a:r>
              <a:rPr lang="en-US" altLang="zh-CN"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(</a:t>
            </a:r>
            <a:r>
              <a:rPr lang="zh-CN"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创客组团队</a:t>
            </a:r>
            <a:r>
              <a:rPr lang="en-US" altLang="zh-CN" sz="2500" spc="-5" dirty="0">
                <a:solidFill>
                  <a:srgbClr val="FFFFFF"/>
                </a:solidFill>
                <a:latin typeface="微软雅黑" charset="-122"/>
                <a:cs typeface="微软雅黑" charset="-122"/>
                <a:sym typeface="+mn-ea"/>
              </a:rPr>
              <a:t>)</a:t>
            </a:r>
            <a:endParaRPr lang="en-US" altLang="zh-CN" sz="2500" spc="-5" dirty="0">
              <a:solidFill>
                <a:srgbClr val="FFFFFF"/>
              </a:solidFill>
              <a:latin typeface="微软雅黑" charset="-122"/>
              <a:cs typeface="微软雅黑" charset="-122"/>
              <a:sym typeface="+mn-ea"/>
            </a:endParaRPr>
          </a:p>
        </p:txBody>
      </p:sp>
      <p:graphicFrame>
        <p:nvGraphicFramePr>
          <p:cNvPr id="39" name="对象 38"/>
          <p:cNvGraphicFramePr/>
          <p:nvPr>
            <p:custDataLst>
              <p:tags r:id="rId2"/>
            </p:custDataLst>
          </p:nvPr>
        </p:nvGraphicFramePr>
        <p:xfrm>
          <a:off x="668655" y="985520"/>
          <a:ext cx="10756265" cy="5348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r:id="rId3" imgW="8216900" imgH="4622800" progId="Visio.Drawing.11">
                  <p:embed/>
                </p:oleObj>
              </mc:Choice>
              <mc:Fallback>
                <p:oleObj name="" r:id="rId3" imgW="8216900" imgH="4622800" progId="Visio.Drawing.11">
                  <p:embed/>
                  <p:pic>
                    <p:nvPicPr>
                      <p:cNvPr id="0" name="图片 3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655" y="985520"/>
                        <a:ext cx="10756265" cy="5348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97865" y="1320800"/>
            <a:ext cx="2120900" cy="1114425"/>
          </a:xfrm>
          <a:prstGeom prst="rect">
            <a:avLst/>
          </a:prstGeom>
          <a:solidFill>
            <a:srgbClr val="285E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登录大赛官网（http://i.gdsme.org）</a:t>
            </a:r>
            <a:endParaRPr lang="zh-CN" sz="140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pic>
        <p:nvPicPr>
          <p:cNvPr id="5" name="图片 4" descr="图片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6" name="文本框 5" descr="7b0a2020202022776f7264617274223a20227b5c2269645c223a32353030343539332c5c227469645c223a5c2231333532335c227d220a7d0a"/>
          <p:cNvSpPr txBox="1"/>
          <p:nvPr>
            <p:custDataLst>
              <p:tags r:id="rId10"/>
            </p:custDataLst>
          </p:nvPr>
        </p:nvSpPr>
        <p:spPr>
          <a:xfrm>
            <a:off x="861695" y="99060"/>
            <a:ext cx="87452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报名流程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9824085" y="3521710"/>
            <a:ext cx="1591945" cy="836295"/>
          </a:xfrm>
          <a:prstGeom prst="rect">
            <a:avLst/>
          </a:prstGeom>
          <a:solidFill>
            <a:srgbClr val="285E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完善企业</a:t>
            </a:r>
            <a:r>
              <a:rPr lang="en-US" altLang="zh-CN" sz="140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/</a:t>
            </a:r>
            <a:r>
              <a:rPr lang="zh-CN" altLang="en-US" sz="140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团队信息</a:t>
            </a:r>
            <a:endParaRPr lang="zh-CN" altLang="en-US" sz="140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6786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创业组(创客团队)-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2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.填写成员资料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①在左侧菜单，点击【填写参赛成员】，进入</a:t>
            </a:r>
            <a:r>
              <a:rPr lang="zh-CN" altLang="en-US" sz="2000" b="1">
                <a:sym typeface="+mn-ea"/>
              </a:rPr>
              <a:t>参赛成员</a:t>
            </a:r>
            <a:r>
              <a:rPr lang="zh-CN" altLang="en-US" sz="2000" b="1"/>
              <a:t>信息界面</a:t>
            </a:r>
            <a:endParaRPr lang="zh-CN" altLang="en-US" sz="2000" b="1"/>
          </a:p>
        </p:txBody>
      </p:sp>
      <p:sp>
        <p:nvSpPr>
          <p:cNvPr id="12" name="右箭头 11"/>
          <p:cNvSpPr/>
          <p:nvPr/>
        </p:nvSpPr>
        <p:spPr>
          <a:xfrm>
            <a:off x="5149215" y="4893310"/>
            <a:ext cx="1142365" cy="3810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85695" y="5334000"/>
            <a:ext cx="4163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点击【新增成员】按钮</a:t>
            </a:r>
            <a:r>
              <a:rPr lang="zh-CN" altLang="en-US" sz="2000" b="1"/>
              <a:t>在弹出界面填写</a:t>
            </a:r>
            <a:r>
              <a:rPr lang="zh-CN" altLang="en-US" sz="2000" b="1">
                <a:sym typeface="+mn-ea"/>
              </a:rPr>
              <a:t>成员资料</a:t>
            </a:r>
            <a:r>
              <a:rPr lang="zh-CN" altLang="en-US" sz="2000" b="1"/>
              <a:t>，点击【确定】保存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9369425" y="778510"/>
            <a:ext cx="238633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600" b="1">
                <a:solidFill>
                  <a:schemeClr val="accent1"/>
                </a:solidFill>
              </a:rPr>
              <a:t>填写</a:t>
            </a:r>
            <a:r>
              <a:rPr lang="en-US" altLang="zh-CN" sz="1600" b="1">
                <a:solidFill>
                  <a:schemeClr val="accent1"/>
                </a:solidFill>
              </a:rPr>
              <a:t>:</a:t>
            </a: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1.</a:t>
            </a:r>
            <a:r>
              <a:rPr lang="zh-CN" altLang="en-US" sz="1600" b="1">
                <a:solidFill>
                  <a:schemeClr val="accent1"/>
                </a:solidFill>
              </a:rPr>
              <a:t>选择成员类型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2.</a:t>
            </a:r>
            <a:r>
              <a:rPr lang="zh-CN" sz="1600" b="1">
                <a:solidFill>
                  <a:schemeClr val="accent1"/>
                </a:solidFill>
              </a:rPr>
              <a:t>成员姓名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3.</a:t>
            </a:r>
            <a:r>
              <a:rPr lang="zh-CN" altLang="en-US" sz="1600" b="1">
                <a:solidFill>
                  <a:schemeClr val="accent1"/>
                </a:solidFill>
              </a:rPr>
              <a:t>性别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4.</a:t>
            </a:r>
            <a:r>
              <a:rPr lang="zh-CN" altLang="en-US" sz="1600" b="1">
                <a:solidFill>
                  <a:schemeClr val="accent1"/>
                </a:solidFill>
              </a:rPr>
              <a:t>手机号码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5.</a:t>
            </a:r>
            <a:r>
              <a:rPr lang="zh-CN" altLang="en-US" sz="1600" b="1">
                <a:solidFill>
                  <a:schemeClr val="accent1"/>
                </a:solidFill>
              </a:rPr>
              <a:t>邮箱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6.身份证类型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7.身份证号码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sz="1600" b="1">
                <a:solidFill>
                  <a:schemeClr val="accent1"/>
                </a:solidFill>
              </a:rPr>
              <a:t>8.上传身份证正反面照片最后点击【确定】完成</a:t>
            </a: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C00000"/>
                </a:solidFill>
              </a:rPr>
              <a:t>备注：成员最少填写</a:t>
            </a:r>
            <a:r>
              <a:rPr lang="en-US" altLang="zh-CN" sz="1600" b="1">
                <a:solidFill>
                  <a:srgbClr val="C00000"/>
                </a:solidFill>
              </a:rPr>
              <a:t>1</a:t>
            </a:r>
            <a:r>
              <a:rPr lang="zh-CN" altLang="en-US" sz="1600" b="1">
                <a:solidFill>
                  <a:srgbClr val="C00000"/>
                </a:solidFill>
              </a:rPr>
              <a:t>名，最多</a:t>
            </a:r>
            <a:r>
              <a:rPr lang="en-US" altLang="zh-CN" sz="1600" b="1">
                <a:solidFill>
                  <a:srgbClr val="C00000"/>
                </a:solidFill>
              </a:rPr>
              <a:t>7</a:t>
            </a:r>
            <a:r>
              <a:rPr lang="zh-CN" altLang="en-US" sz="1600" b="1">
                <a:solidFill>
                  <a:srgbClr val="C00000"/>
                </a:solidFill>
              </a:rPr>
              <a:t>名</a:t>
            </a:r>
            <a:endParaRPr lang="zh-CN" altLang="en-US" sz="1600" b="1">
              <a:solidFill>
                <a:srgbClr val="C00000"/>
              </a:solidFill>
            </a:endParaRPr>
          </a:p>
        </p:txBody>
      </p:sp>
      <p:pic>
        <p:nvPicPr>
          <p:cNvPr id="5" name="图片 4" descr="C:/Users/Administrator/Desktop/初创企业成员.png初创企业成员"/>
          <p:cNvPicPr>
            <a:picLocks noChangeAspect="1"/>
          </p:cNvPicPr>
          <p:nvPr/>
        </p:nvPicPr>
        <p:blipFill>
          <a:blip r:embed="rId7"/>
          <a:srcRect l="-215" t="846" r="-11" b="-97"/>
          <a:stretch>
            <a:fillRect/>
          </a:stretch>
        </p:blipFill>
        <p:spPr>
          <a:xfrm>
            <a:off x="550545" y="1608455"/>
            <a:ext cx="5623560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361315" y="2693670"/>
            <a:ext cx="1972945" cy="2590165"/>
          </a:xfrm>
          <a:prstGeom prst="wedgeEllipseCallout">
            <a:avLst>
              <a:gd name="adj1" fmla="val -27555"/>
              <a:gd name="adj2" fmla="val -61235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线形标注 1 19"/>
          <p:cNvSpPr/>
          <p:nvPr/>
        </p:nvSpPr>
        <p:spPr>
          <a:xfrm>
            <a:off x="4114800" y="4722495"/>
            <a:ext cx="914400" cy="611505"/>
          </a:xfrm>
          <a:prstGeom prst="borderCallout1">
            <a:avLst>
              <a:gd name="adj1" fmla="val 18750"/>
              <a:gd name="adj2" fmla="val -8333"/>
              <a:gd name="adj3" fmla="val -423052"/>
              <a:gd name="adj4" fmla="val -293750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C:/Users/Administrator/Desktop/创客团队.png创客团队"/>
          <p:cNvPicPr>
            <a:picLocks noChangeAspect="1"/>
          </p:cNvPicPr>
          <p:nvPr/>
        </p:nvPicPr>
        <p:blipFill>
          <a:blip r:embed="rId10"/>
          <a:srcRect t="64" b="64"/>
          <a:stretch>
            <a:fillRect/>
          </a:stretch>
        </p:blipFill>
        <p:spPr>
          <a:xfrm>
            <a:off x="6343015" y="838200"/>
            <a:ext cx="2984500" cy="5840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5080"/>
            <a:ext cx="12192000" cy="709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93052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创业组(创客团队)-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3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.填写项目资料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5196840" y="4902835"/>
            <a:ext cx="1142365" cy="381000"/>
          </a:xfrm>
          <a:prstGeom prst="rightArrow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①在左侧菜单，点击【填写项目资料】，进入</a:t>
            </a:r>
            <a:r>
              <a:rPr lang="zh-CN" altLang="en-US" sz="2000" b="1">
                <a:sym typeface="+mn-ea"/>
              </a:rPr>
              <a:t>项目资料</a:t>
            </a:r>
            <a:r>
              <a:rPr lang="zh-CN" altLang="en-US" sz="2000" b="1"/>
              <a:t>界面</a:t>
            </a:r>
            <a:endParaRPr lang="zh-CN" altLang="en-US" sz="2000" b="1"/>
          </a:p>
        </p:txBody>
      </p:sp>
      <p:sp>
        <p:nvSpPr>
          <p:cNvPr id="20" name="文本框 19"/>
          <p:cNvSpPr txBox="1"/>
          <p:nvPr/>
        </p:nvSpPr>
        <p:spPr>
          <a:xfrm>
            <a:off x="2259330" y="5334000"/>
            <a:ext cx="4290060" cy="706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点击【填报新项目】按钮</a:t>
            </a:r>
            <a:r>
              <a:rPr lang="zh-CN" altLang="en-US" sz="2000" b="1"/>
              <a:t>在弹出界面填写项目资料，点击【确定】保存</a:t>
            </a:r>
            <a:endParaRPr lang="zh-CN" altLang="en-US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9552940" y="753745"/>
            <a:ext cx="2550160" cy="62496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400" b="1">
                <a:solidFill>
                  <a:schemeClr val="accent1"/>
                </a:solidFill>
              </a:rPr>
              <a:t>填写</a:t>
            </a:r>
            <a:r>
              <a:rPr lang="en-US" altLang="zh-CN" sz="1400" b="1">
                <a:solidFill>
                  <a:schemeClr val="accent1"/>
                </a:solidFill>
              </a:rPr>
              <a:t>:</a:t>
            </a:r>
            <a:endParaRPr lang="en-US" alt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sz="1400" b="1">
                <a:solidFill>
                  <a:schemeClr val="accent1"/>
                </a:solidFill>
              </a:rPr>
              <a:t>1.项目名称</a:t>
            </a:r>
            <a:endParaRPr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sz="1400" b="1">
                <a:solidFill>
                  <a:schemeClr val="accent1"/>
                </a:solidFill>
              </a:rPr>
              <a:t>2.团队名称</a:t>
            </a:r>
            <a:endParaRPr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4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.所在地区</a:t>
            </a:r>
            <a:endParaRPr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5.</a:t>
            </a:r>
            <a:r>
              <a:rPr lang="zh-CN" altLang="en-US" sz="1400" b="1">
                <a:solidFill>
                  <a:schemeClr val="accent1"/>
                </a:solidFill>
              </a:rPr>
              <a:t>行业领域（点红字查看行业领域解释信息）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6.</a:t>
            </a:r>
            <a:r>
              <a:rPr lang="zh-CN" altLang="en-US" sz="1400" b="1">
                <a:solidFill>
                  <a:schemeClr val="accent1"/>
                </a:solidFill>
              </a:rPr>
              <a:t>报名赛事：先选报名赛事类型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（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地市赛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），再选择地市赛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第十届“ 创客广东”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韶关市中小企业创新创业大赛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7.</a:t>
            </a:r>
            <a:r>
              <a:rPr lang="zh-CN" altLang="en-US" sz="1400" b="1">
                <a:solidFill>
                  <a:schemeClr val="accent1"/>
                </a:solidFill>
              </a:rPr>
              <a:t>上传商业计划书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8.</a:t>
            </a:r>
            <a:r>
              <a:rPr lang="zh-CN" altLang="en-US" sz="1400" b="1">
                <a:solidFill>
                  <a:schemeClr val="accent1"/>
                </a:solidFill>
              </a:rPr>
              <a:t>填写负责人姓名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9.</a:t>
            </a:r>
            <a:r>
              <a:rPr lang="zh-CN" altLang="en-US" sz="1400" b="1">
                <a:solidFill>
                  <a:schemeClr val="accent1"/>
                </a:solidFill>
              </a:rPr>
              <a:t>填写负责手机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10.</a:t>
            </a:r>
            <a:r>
              <a:rPr lang="zh-CN" altLang="en-US" sz="1400" b="1">
                <a:solidFill>
                  <a:schemeClr val="accent1"/>
                </a:solidFill>
              </a:rPr>
              <a:t>填写联系人姓名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11.</a:t>
            </a:r>
            <a:r>
              <a:rPr lang="zh-CN" altLang="en-US" sz="1400" b="1">
                <a:solidFill>
                  <a:schemeClr val="accent1"/>
                </a:solidFill>
              </a:rPr>
              <a:t>填写联系电话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12.</a:t>
            </a:r>
            <a:r>
              <a:rPr lang="zh-CN" altLang="en-US" sz="1400" b="1">
                <a:solidFill>
                  <a:schemeClr val="accent1"/>
                </a:solidFill>
              </a:rPr>
              <a:t>填写项目简介（</a:t>
            </a:r>
            <a:r>
              <a:rPr lang="en-US" altLang="zh-CN" sz="1400" b="1">
                <a:solidFill>
                  <a:schemeClr val="accent1"/>
                </a:solidFill>
              </a:rPr>
              <a:t>100</a:t>
            </a:r>
            <a:r>
              <a:rPr lang="zh-CN" altLang="en-US" sz="1400" b="1">
                <a:solidFill>
                  <a:schemeClr val="accent1"/>
                </a:solidFill>
              </a:rPr>
              <a:t>字以上，</a:t>
            </a:r>
            <a:r>
              <a:rPr lang="en-US" altLang="zh-CN" sz="1400" b="1">
                <a:solidFill>
                  <a:schemeClr val="accent1"/>
                </a:solidFill>
              </a:rPr>
              <a:t>1000</a:t>
            </a:r>
            <a:r>
              <a:rPr lang="zh-CN" altLang="en-US" sz="1400" b="1">
                <a:solidFill>
                  <a:schemeClr val="accent1"/>
                </a:solidFill>
              </a:rPr>
              <a:t>字以内）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  <a:sym typeface="+mn-ea"/>
              </a:rPr>
              <a:t>12.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填写推荐方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  <a:sym typeface="+mn-ea"/>
              </a:rPr>
              <a:t>13.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填写是否有注册公司，银行贷款需求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FF0000"/>
                </a:solidFill>
                <a:sym typeface="+mn-ea"/>
              </a:rPr>
              <a:t>1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.上传参赛承诺书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最后点击【确定】完成</a:t>
            </a:r>
            <a:endParaRPr lang="zh-CN" altLang="en-US" sz="1400" b="1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27" name="图片 26" descr="C:/Users/Administrator/Desktop/创客团队报项目.png创客团队报项目"/>
          <p:cNvPicPr>
            <a:picLocks noChangeAspect="1"/>
          </p:cNvPicPr>
          <p:nvPr/>
        </p:nvPicPr>
        <p:blipFill>
          <a:blip r:embed="rId7"/>
          <a:srcRect l="-2386" t="-286" r="44"/>
          <a:stretch>
            <a:fillRect/>
          </a:stretch>
        </p:blipFill>
        <p:spPr>
          <a:xfrm>
            <a:off x="6603365" y="821690"/>
            <a:ext cx="2941320" cy="5025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C:/Users/Administrator/Desktop/创客团队项目.png创客团队项目"/>
          <p:cNvPicPr>
            <a:picLocks noChangeAspect="1"/>
          </p:cNvPicPr>
          <p:nvPr/>
        </p:nvPicPr>
        <p:blipFill>
          <a:blip r:embed="rId8"/>
          <a:srcRect l="258" t="83" r="-90" b="-21"/>
          <a:stretch>
            <a:fillRect/>
          </a:stretch>
        </p:blipFill>
        <p:spPr>
          <a:xfrm>
            <a:off x="539115" y="1600835"/>
            <a:ext cx="5648960" cy="3065145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264160" y="3451860"/>
            <a:ext cx="2207895" cy="2786380"/>
          </a:xfrm>
          <a:prstGeom prst="wedgeEllipseCallout">
            <a:avLst>
              <a:gd name="adj1" fmla="val -25541"/>
              <a:gd name="adj2" fmla="val -71285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线形标注 1 24"/>
          <p:cNvSpPr/>
          <p:nvPr/>
        </p:nvSpPr>
        <p:spPr>
          <a:xfrm>
            <a:off x="4114800" y="4722495"/>
            <a:ext cx="914400" cy="554355"/>
          </a:xfrm>
          <a:prstGeom prst="borderCallout1">
            <a:avLst>
              <a:gd name="adj1" fmla="val 18750"/>
              <a:gd name="adj2" fmla="val -8333"/>
              <a:gd name="adj3" fmla="val -405269"/>
              <a:gd name="adj4" fmla="val -289444"/>
            </a:avLst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34524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提交项目参赛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6970" y="894715"/>
            <a:ext cx="95567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        </a:t>
            </a:r>
            <a:r>
              <a:rPr lang="zh-CN" altLang="en-US" sz="2000" b="1"/>
              <a:t>确认所填写的所有信息和项目信息无误，即可进入</a:t>
            </a:r>
            <a:r>
              <a:rPr lang="zh-CN" sz="2000" b="1"/>
              <a:t>项目界面，在</a:t>
            </a:r>
            <a:r>
              <a:rPr lang="en-US" altLang="zh-CN" sz="2000" b="1"/>
              <a:t>“</a:t>
            </a:r>
            <a:r>
              <a:rPr lang="zh-CN" altLang="en-US" sz="2000" b="1"/>
              <a:t>已创建</a:t>
            </a:r>
            <a:r>
              <a:rPr lang="en-US" altLang="zh-CN" sz="2000" b="1"/>
              <a:t>”</a:t>
            </a:r>
            <a:r>
              <a:rPr lang="zh-CN" sz="2000" b="1"/>
              <a:t>列表的参赛项目的</a:t>
            </a:r>
            <a:r>
              <a:rPr lang="en-US" altLang="zh-CN" sz="2000" b="1"/>
              <a:t>“</a:t>
            </a:r>
            <a:r>
              <a:rPr lang="zh-CN" sz="2000" b="1"/>
              <a:t>操作栏</a:t>
            </a:r>
            <a:r>
              <a:rPr lang="en-US" altLang="zh-CN" sz="2000" b="1">
                <a:sym typeface="+mn-ea"/>
              </a:rPr>
              <a:t>”</a:t>
            </a:r>
            <a:r>
              <a:rPr lang="zh-CN" altLang="en-US" sz="2000" b="1">
                <a:sym typeface="+mn-ea"/>
              </a:rPr>
              <a:t>点击【</a:t>
            </a:r>
            <a:r>
              <a:rPr lang="zh-CN" altLang="en-US" sz="2000" b="1"/>
              <a:t>正式提交项目】按钮，或者勾选项目点击上方</a:t>
            </a:r>
            <a:r>
              <a:rPr lang="zh-CN" altLang="en-US" sz="2000" b="1">
                <a:sym typeface="+mn-ea"/>
              </a:rPr>
              <a:t>【正式提交项目】按钮提交正式参赛，已提交的项目会移动到</a:t>
            </a:r>
            <a:r>
              <a:rPr lang="en-US" altLang="zh-CN" sz="2000" b="1">
                <a:sym typeface="+mn-ea"/>
              </a:rPr>
              <a:t>“</a:t>
            </a:r>
            <a:r>
              <a:rPr lang="zh-CN" altLang="en-US" sz="2000" b="1">
                <a:sym typeface="+mn-ea"/>
              </a:rPr>
              <a:t>已提交</a:t>
            </a:r>
            <a:r>
              <a:rPr lang="en-US" altLang="zh-CN" sz="2000" b="1">
                <a:sym typeface="+mn-ea"/>
              </a:rPr>
              <a:t>”</a:t>
            </a:r>
            <a:r>
              <a:rPr lang="zh-CN" altLang="en-US" sz="2000" b="1">
                <a:sym typeface="+mn-ea"/>
              </a:rPr>
              <a:t>列表</a:t>
            </a:r>
            <a:endParaRPr lang="zh-CN" altLang="en-US" sz="20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2503" b="4318"/>
          <a:stretch>
            <a:fillRect/>
          </a:stretch>
        </p:blipFill>
        <p:spPr>
          <a:xfrm>
            <a:off x="439420" y="4174490"/>
            <a:ext cx="4421505" cy="2546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220595" y="3778885"/>
            <a:ext cx="87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/>
              <a:t>或</a:t>
            </a:r>
            <a:endParaRPr lang="zh-CN" sz="2400" b="1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97625" y="2755265"/>
            <a:ext cx="5338445" cy="2536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右箭头 11"/>
          <p:cNvSpPr/>
          <p:nvPr/>
        </p:nvSpPr>
        <p:spPr>
          <a:xfrm>
            <a:off x="5105400" y="3315970"/>
            <a:ext cx="1142365" cy="3810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420" y="1976755"/>
            <a:ext cx="4439285" cy="17951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42523"/>
          <a:stretch>
            <a:fillRect/>
          </a:stretch>
        </p:blipFill>
        <p:spPr>
          <a:xfrm>
            <a:off x="647065" y="2256155"/>
            <a:ext cx="10824845" cy="2921000"/>
          </a:xfrm>
          <a:prstGeom prst="rect">
            <a:avLst/>
          </a:prstGeom>
        </p:spPr>
      </p:pic>
      <p:pic>
        <p:nvPicPr>
          <p:cNvPr id="2" name="图片 1" descr="图片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43872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报名入口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2000" y="1040765"/>
            <a:ext cx="10287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/>
              <a:t>        </a:t>
            </a:r>
            <a:r>
              <a:rPr lang="zh-CN" altLang="en-US" sz="2400" b="1"/>
              <a:t>访问大赛官网（</a:t>
            </a:r>
            <a:r>
              <a:rPr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h</a:t>
            </a:r>
            <a:r>
              <a:rPr lang="en-US"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t</a:t>
            </a:r>
            <a:r>
              <a:rPr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tp:/</a:t>
            </a:r>
            <a:r>
              <a:rPr lang="en-US"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/</a:t>
            </a:r>
            <a:r>
              <a:rPr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i.gdsme.org</a:t>
            </a:r>
            <a:r>
              <a:rPr lang="zh-CN" sz="2400" u="sng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宋体" pitchFamily="2" charset="-122"/>
                <a:cs typeface="宋体" pitchFamily="2" charset="-122"/>
                <a:sym typeface="+mn-ea"/>
              </a:rPr>
              <a:t>）</a:t>
            </a:r>
            <a:r>
              <a:rPr lang="zh-CN" altLang="en-US" sz="2400" b="1"/>
              <a:t>，点菜单</a:t>
            </a:r>
            <a:r>
              <a:rPr lang="en-US" altLang="zh-CN" sz="2400" b="1"/>
              <a:t>“</a:t>
            </a:r>
            <a:r>
              <a:rPr lang="zh-CN" altLang="en-US" sz="2400" b="1"/>
              <a:t>点击报名</a:t>
            </a:r>
            <a:r>
              <a:rPr lang="en-US" altLang="zh-CN" sz="2400" b="1"/>
              <a:t>”</a:t>
            </a:r>
            <a:r>
              <a:rPr lang="zh-CN" altLang="en-US" sz="2400" b="1"/>
              <a:t>，进入报名平台进行注册或登录</a:t>
            </a:r>
            <a:endParaRPr lang="zh-CN" altLang="en-US" sz="2400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891145" y="2261870"/>
            <a:ext cx="1059815" cy="494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3704590" y="1219835"/>
            <a:ext cx="426021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sz="5400">
                <a:ln w="6281">
                  <a:solidFill>
                    <a:srgbClr val="FFFFFF"/>
                  </a:solidFill>
                  <a:prstDash val="solid"/>
                </a:ln>
                <a:solidFill>
                  <a:srgbClr val="016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企业组</a:t>
            </a:r>
            <a:endParaRPr lang="zh-CN" altLang="en-US" sz="5400">
              <a:ln w="6281">
                <a:solidFill>
                  <a:srgbClr val="FFFFFF"/>
                </a:solidFill>
                <a:prstDash val="solid"/>
              </a:ln>
              <a:solidFill>
                <a:srgbClr val="0168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16405" y="2249805"/>
            <a:ext cx="845693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企业组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参赛条件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在中国境内注册，符合《中小企业划型标准规定》的中小微企业。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参赛项目已进入市场，具有良好发展潜力。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拥有自主知识产权且无产权纠纷，参赛项目知识产权须隶属于报名企业；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企业无严重失信记录。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同一企业的同一项目或相似项目不可重复报名参加“创客中国”区域赛、专题赛、境外区域赛及“创客广东”地市赛、专题赛，近三年入围全国企业组500强或创业组300强的项目、往届“创客中国”大赛区域（专题赛）获得一、二、三等奖的项目不得参赛。对于已授奖项、奖金以及奖励政策的，有权予以追回。</a:t>
            </a:r>
            <a:endParaRPr lang="zh-CN" altLang="en-US" b="1">
              <a:solidFill>
                <a:schemeClr val="accent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3810" y="2147570"/>
            <a:ext cx="12270105" cy="0"/>
          </a:xfrm>
          <a:prstGeom prst="line">
            <a:avLst/>
          </a:prstGeom>
          <a:ln w="381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rgbClr val="5E666C"/>
                </a:gs>
              </a:gsLst>
              <a:lin ang="5400000" scaled="1"/>
            </a:gra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42602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企业组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注册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838200"/>
            <a:ext cx="4434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ym typeface="+mn-ea"/>
              </a:rPr>
              <a:t>       </a:t>
            </a:r>
            <a:r>
              <a:rPr lang="zh-CN" altLang="en-US" sz="2000" b="1"/>
              <a:t>新注册参赛者</a:t>
            </a:r>
            <a:r>
              <a:rPr lang="en-US" altLang="zh-CN" sz="2000" b="1"/>
              <a:t>,</a:t>
            </a:r>
            <a:r>
              <a:rPr lang="zh-CN" altLang="en-US" sz="2000" b="1"/>
              <a:t>点击登录按钮下方的【新用户立即注册】完成注册</a:t>
            </a:r>
            <a:endParaRPr lang="zh-CN" altLang="en-US" sz="2000" b="1"/>
          </a:p>
        </p:txBody>
      </p:sp>
      <p:sp>
        <p:nvSpPr>
          <p:cNvPr id="17" name="文本框 16"/>
          <p:cNvSpPr txBox="1"/>
          <p:nvPr/>
        </p:nvSpPr>
        <p:spPr>
          <a:xfrm>
            <a:off x="9372600" y="636270"/>
            <a:ext cx="2535555" cy="457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b="1">
                <a:solidFill>
                  <a:schemeClr val="accent1"/>
                </a:solidFill>
              </a:rPr>
              <a:t>填写</a:t>
            </a:r>
            <a:r>
              <a:rPr lang="en-US" altLang="zh-CN" b="1">
                <a:solidFill>
                  <a:schemeClr val="accent1"/>
                </a:solidFill>
              </a:rPr>
              <a:t>:</a:t>
            </a:r>
            <a:endParaRPr lang="en-US" alt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1.</a:t>
            </a:r>
            <a:r>
              <a:rPr lang="zh-CN" b="1">
                <a:solidFill>
                  <a:schemeClr val="accent1"/>
                </a:solidFill>
              </a:rPr>
              <a:t>账号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2.</a:t>
            </a:r>
            <a:r>
              <a:rPr lang="zh-CN" b="1">
                <a:solidFill>
                  <a:schemeClr val="accent1"/>
                </a:solidFill>
              </a:rPr>
              <a:t>密码</a:t>
            </a:r>
            <a:endParaRPr lang="zh-CN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3.</a:t>
            </a:r>
            <a:r>
              <a:rPr lang="zh-CN" altLang="en-US" b="1">
                <a:solidFill>
                  <a:schemeClr val="accent1"/>
                </a:solidFill>
              </a:rPr>
              <a:t>确认密码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4.</a:t>
            </a:r>
            <a:r>
              <a:rPr lang="zh-CN" altLang="en-US" b="1">
                <a:solidFill>
                  <a:schemeClr val="accent1"/>
                </a:solidFill>
              </a:rPr>
              <a:t>填写手机号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rgbClr val="FF0000"/>
                </a:solidFill>
              </a:rPr>
              <a:t>5.</a:t>
            </a:r>
            <a:r>
              <a:rPr lang="zh-CN" altLang="en-US" b="1">
                <a:solidFill>
                  <a:srgbClr val="FF0000"/>
                </a:solidFill>
              </a:rPr>
              <a:t>参赛组别选择企业组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6.</a:t>
            </a:r>
            <a:r>
              <a:rPr lang="zh-CN" altLang="en-US" b="1">
                <a:solidFill>
                  <a:schemeClr val="accent1"/>
                </a:solidFill>
              </a:rPr>
              <a:t>输入验证码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solidFill>
                  <a:schemeClr val="accent1"/>
                </a:solidFill>
              </a:rPr>
              <a:t>7.</a:t>
            </a:r>
            <a:r>
              <a:rPr lang="zh-CN" altLang="en-US" b="1">
                <a:solidFill>
                  <a:schemeClr val="accent1"/>
                </a:solidFill>
              </a:rPr>
              <a:t>阅读并同意参赛须知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最后点击【注册】完成</a:t>
            </a:r>
            <a:endParaRPr lang="zh-CN" altLang="en-US" b="1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591945"/>
            <a:ext cx="4236159" cy="2160000"/>
          </a:xfrm>
          <a:prstGeom prst="rect">
            <a:avLst/>
          </a:prstGeom>
        </p:spPr>
      </p:pic>
      <p:pic>
        <p:nvPicPr>
          <p:cNvPr id="20" name="图片 19" descr="C:/Users/Administrator/Desktop/界面.png界面"/>
          <p:cNvPicPr>
            <a:picLocks noChangeAspect="1"/>
          </p:cNvPicPr>
          <p:nvPr/>
        </p:nvPicPr>
        <p:blipFill>
          <a:blip r:embed="rId8"/>
          <a:srcRect l="5315" r="5315"/>
          <a:stretch>
            <a:fillRect/>
          </a:stretch>
        </p:blipFill>
        <p:spPr>
          <a:xfrm>
            <a:off x="1066800" y="4191000"/>
            <a:ext cx="4236159" cy="2160000"/>
          </a:xfrm>
          <a:prstGeom prst="rect">
            <a:avLst/>
          </a:prstGeom>
        </p:spPr>
      </p:pic>
      <p:pic>
        <p:nvPicPr>
          <p:cNvPr id="24" name="图片 23" descr="C:/Users/Administrator/Desktop/企业组.png企业组"/>
          <p:cNvPicPr>
            <a:picLocks noChangeAspect="1"/>
          </p:cNvPicPr>
          <p:nvPr/>
        </p:nvPicPr>
        <p:blipFill>
          <a:blip r:embed="rId9"/>
          <a:srcRect l="1623" r="1623"/>
          <a:stretch>
            <a:fillRect/>
          </a:stretch>
        </p:blipFill>
        <p:spPr>
          <a:xfrm>
            <a:off x="5739130" y="685800"/>
            <a:ext cx="3360420" cy="50850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00" y="5168900"/>
            <a:ext cx="3482340" cy="118237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635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34524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登录入口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600" y="4343400"/>
            <a:ext cx="5367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ym typeface="+mn-ea"/>
              </a:rPr>
              <a:t>       </a:t>
            </a:r>
            <a:r>
              <a:rPr lang="zh-CN" altLang="en-US" sz="2400" b="1">
                <a:sym typeface="+mn-ea"/>
              </a:rPr>
              <a:t>已注册有账号的参赛者，直接在首页登录。</a:t>
            </a:r>
            <a:r>
              <a:rPr lang="zh-CN" altLang="en-US" sz="2400" b="1"/>
              <a:t>新注册参赛者</a:t>
            </a:r>
            <a:r>
              <a:rPr lang="en-US" altLang="zh-CN" sz="2400" b="1"/>
              <a:t>,</a:t>
            </a:r>
            <a:r>
              <a:rPr lang="zh-CN" altLang="en-US" sz="2400" b="1"/>
              <a:t>点击登录按钮下方的【新用户立即注册】完成注册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6858000" y="838200"/>
            <a:ext cx="4749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/>
              <a:t>填写账号、密码、验证码，勾选记住密码，点【登录】进入系统</a:t>
            </a:r>
            <a:endParaRPr lang="zh-CN" sz="24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45" y="1295400"/>
            <a:ext cx="5648213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905000"/>
            <a:ext cx="3981450" cy="395287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77565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企业组-1.填写企业信息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①在左侧菜单，点击【填写企业信息】，进入企业信息界面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/>
        </p:nvSpPr>
        <p:spPr>
          <a:xfrm>
            <a:off x="1981200" y="4952365"/>
            <a:ext cx="4417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②点击【填写企业信息】按钮，然后在弹出界面填写企业信息，点击【确定】保存</a:t>
            </a:r>
            <a:endParaRPr lang="zh-CN" altLang="en-US" sz="2000" b="1"/>
          </a:p>
        </p:txBody>
      </p:sp>
      <p:sp>
        <p:nvSpPr>
          <p:cNvPr id="13" name="文本框 12"/>
          <p:cNvSpPr txBox="1"/>
          <p:nvPr/>
        </p:nvSpPr>
        <p:spPr>
          <a:xfrm>
            <a:off x="9445625" y="685800"/>
            <a:ext cx="2386330" cy="393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600" b="1">
                <a:solidFill>
                  <a:schemeClr val="accent1"/>
                </a:solidFill>
              </a:rPr>
              <a:t>填写</a:t>
            </a:r>
            <a:r>
              <a:rPr lang="en-US" altLang="zh-CN" sz="1600" b="1">
                <a:solidFill>
                  <a:schemeClr val="accent1"/>
                </a:solidFill>
              </a:rPr>
              <a:t>:</a:t>
            </a: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1.</a:t>
            </a:r>
            <a:r>
              <a:rPr lang="zh-CN" sz="1600" b="1">
                <a:solidFill>
                  <a:schemeClr val="accent1"/>
                </a:solidFill>
                <a:sym typeface="+mn-ea"/>
              </a:rPr>
              <a:t>企业名称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2.</a:t>
            </a:r>
            <a:r>
              <a:rPr lang="zh-CN" sz="1600" b="1">
                <a:solidFill>
                  <a:schemeClr val="accent1"/>
                </a:solidFill>
              </a:rPr>
              <a:t>统一社会信用代码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3.</a:t>
            </a:r>
            <a:r>
              <a:rPr lang="zh-CN" altLang="en-US" sz="1600" b="1">
                <a:solidFill>
                  <a:schemeClr val="accent1"/>
                </a:solidFill>
              </a:rPr>
              <a:t>上传营业执照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4.</a:t>
            </a:r>
            <a:r>
              <a:rPr lang="zh-CN" altLang="en-US" sz="1600" b="1">
                <a:solidFill>
                  <a:schemeClr val="accent1"/>
                </a:solidFill>
              </a:rPr>
              <a:t>企业联系邮箱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5.</a:t>
            </a:r>
            <a:r>
              <a:rPr lang="zh-CN" altLang="en-US" sz="1600" b="1">
                <a:solidFill>
                  <a:schemeClr val="accent1"/>
                </a:solidFill>
              </a:rPr>
              <a:t>所在地区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6.</a:t>
            </a:r>
            <a:r>
              <a:rPr lang="zh-CN" altLang="en-US" sz="1600" b="1">
                <a:solidFill>
                  <a:schemeClr val="accent1"/>
                </a:solidFill>
              </a:rPr>
              <a:t>可以对地区进行说明（可不填）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7.</a:t>
            </a:r>
            <a:r>
              <a:rPr lang="zh-CN" altLang="en-US" sz="1600" b="1">
                <a:solidFill>
                  <a:schemeClr val="accent1"/>
                </a:solidFill>
              </a:rPr>
              <a:t>选择企业是否有如左图所示的资质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</a:rPr>
              <a:t>最后点击【确定】完成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74" name="picture 74" descr="C:/Users/Administrator/Desktop/企业信息.png企业信息"/>
          <p:cNvPicPr>
            <a:picLocks noChangeAspect="1"/>
          </p:cNvPicPr>
          <p:nvPr/>
        </p:nvPicPr>
        <p:blipFill>
          <a:blip r:embed="rId7"/>
          <a:srcRect l="275" t="-244" r="-127" b="-1128"/>
          <a:stretch>
            <a:fillRect/>
          </a:stretch>
        </p:blipFill>
        <p:spPr>
          <a:xfrm rot="21600000">
            <a:off x="60134" y="1638922"/>
            <a:ext cx="5979350" cy="34227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 l="2641" t="1896" r="1781"/>
          <a:stretch>
            <a:fillRect/>
          </a:stretch>
        </p:blipFill>
        <p:spPr>
          <a:xfrm>
            <a:off x="6368415" y="838200"/>
            <a:ext cx="2981325" cy="5910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放大镜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880000">
            <a:off x="-1368425" y="1985010"/>
            <a:ext cx="3321685" cy="3321685"/>
          </a:xfrm>
          <a:prstGeom prst="rect">
            <a:avLst/>
          </a:prstGeom>
        </p:spPr>
      </p:pic>
      <p:pic>
        <p:nvPicPr>
          <p:cNvPr id="6" name="图片 5" descr="放大"/>
          <p:cNvPicPr>
            <a:picLocks noChangeAspect="1"/>
          </p:cNvPicPr>
          <p:nvPr/>
        </p:nvPicPr>
        <p:blipFill>
          <a:blip r:embed="rId10"/>
          <a:srcRect l="-47118" t="5288" r="26569" b="35066"/>
          <a:stretch>
            <a:fillRect/>
          </a:stretch>
        </p:blipFill>
        <p:spPr>
          <a:xfrm>
            <a:off x="-620395" y="2124710"/>
            <a:ext cx="1587500" cy="1569085"/>
          </a:xfrm>
          <a:prstGeom prst="ellipse">
            <a:avLst/>
          </a:prstGeom>
        </p:spPr>
      </p:pic>
      <p:pic>
        <p:nvPicPr>
          <p:cNvPr id="7" name="图片 6" descr="填写信息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6220" y="4326890"/>
            <a:ext cx="1831975" cy="47498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1316990" y="2250440"/>
            <a:ext cx="2545080" cy="2059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73717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企业组-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2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.填写成员资料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pic>
        <p:nvPicPr>
          <p:cNvPr id="16" name="图片 15" descr="C:/Users/Administrator/Desktop/成员.png成员"/>
          <p:cNvPicPr>
            <a:picLocks noChangeAspect="1"/>
          </p:cNvPicPr>
          <p:nvPr/>
        </p:nvPicPr>
        <p:blipFill>
          <a:blip r:embed="rId7"/>
          <a:srcRect r="-272"/>
          <a:stretch>
            <a:fillRect/>
          </a:stretch>
        </p:blipFill>
        <p:spPr>
          <a:xfrm>
            <a:off x="254635" y="1638935"/>
            <a:ext cx="5857240" cy="3004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180340" y="2791460"/>
            <a:ext cx="2341245" cy="2736850"/>
          </a:xfrm>
          <a:prstGeom prst="wedgeEllipseCallout">
            <a:avLst>
              <a:gd name="adj1" fmla="val -27555"/>
              <a:gd name="adj2" fmla="val -61235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</a:t>
            </a:r>
            <a:r>
              <a:rPr lang="zh-CN" altLang="en-US" sz="2000" b="1">
                <a:sym typeface="+mn-ea"/>
              </a:rPr>
              <a:t>参赛成员</a:t>
            </a:r>
            <a:r>
              <a:rPr lang="zh-CN" altLang="en-US" sz="2000" b="1"/>
              <a:t>】，进入</a:t>
            </a:r>
            <a:r>
              <a:rPr lang="zh-CN" altLang="en-US" sz="2000" b="1">
                <a:sym typeface="+mn-ea"/>
              </a:rPr>
              <a:t>参赛成员</a:t>
            </a:r>
            <a:r>
              <a:rPr lang="zh-CN" altLang="en-US" sz="2000" b="1"/>
              <a:t>信息界面</a:t>
            </a:r>
            <a:endParaRPr lang="zh-CN" altLang="en-US" sz="2000" b="1"/>
          </a:p>
        </p:txBody>
      </p:sp>
      <p:sp>
        <p:nvSpPr>
          <p:cNvPr id="20" name="线形标注 1 19"/>
          <p:cNvSpPr/>
          <p:nvPr/>
        </p:nvSpPr>
        <p:spPr>
          <a:xfrm>
            <a:off x="4114800" y="4722495"/>
            <a:ext cx="914400" cy="611505"/>
          </a:xfrm>
          <a:prstGeom prst="borderCallout1">
            <a:avLst>
              <a:gd name="adj1" fmla="val 18750"/>
              <a:gd name="adj2" fmla="val -8333"/>
              <a:gd name="adj3" fmla="val -423052"/>
              <a:gd name="adj4" fmla="val -289444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57095" y="5362575"/>
            <a:ext cx="4163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点击【新增成员】按钮</a:t>
            </a:r>
            <a:r>
              <a:rPr lang="zh-CN" altLang="en-US" sz="2000" b="1"/>
              <a:t>在弹出界面填写成员资料，点击【确定】保存</a:t>
            </a:r>
            <a:endParaRPr lang="zh-CN" altLang="en-US" sz="2000" b="1"/>
          </a:p>
        </p:txBody>
      </p:sp>
      <p:sp>
        <p:nvSpPr>
          <p:cNvPr id="5" name="文本框 4"/>
          <p:cNvSpPr txBox="1"/>
          <p:nvPr/>
        </p:nvSpPr>
        <p:spPr>
          <a:xfrm>
            <a:off x="9446260" y="838200"/>
            <a:ext cx="2386330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1600" b="1">
                <a:solidFill>
                  <a:schemeClr val="accent1"/>
                </a:solidFill>
              </a:rPr>
              <a:t>填写</a:t>
            </a:r>
            <a:r>
              <a:rPr lang="en-US" altLang="zh-CN" sz="1600" b="1">
                <a:solidFill>
                  <a:schemeClr val="accent1"/>
                </a:solidFill>
              </a:rPr>
              <a:t>:</a:t>
            </a: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1.</a:t>
            </a:r>
            <a:r>
              <a:rPr lang="zh-CN" altLang="en-US" sz="1600" b="1">
                <a:solidFill>
                  <a:schemeClr val="accent1"/>
                </a:solidFill>
              </a:rPr>
              <a:t>选择成员类型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2.</a:t>
            </a:r>
            <a:r>
              <a:rPr lang="zh-CN" sz="1600" b="1">
                <a:solidFill>
                  <a:schemeClr val="accent1"/>
                </a:solidFill>
              </a:rPr>
              <a:t>成员姓名</a:t>
            </a:r>
            <a:endParaRPr lang="zh-CN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3.</a:t>
            </a:r>
            <a:r>
              <a:rPr lang="zh-CN" altLang="en-US" sz="1600" b="1">
                <a:solidFill>
                  <a:schemeClr val="accent1"/>
                </a:solidFill>
              </a:rPr>
              <a:t>性别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4.</a:t>
            </a:r>
            <a:r>
              <a:rPr lang="zh-CN" altLang="en-US" sz="1600" b="1">
                <a:solidFill>
                  <a:schemeClr val="accent1"/>
                </a:solidFill>
              </a:rPr>
              <a:t>手机号码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5.</a:t>
            </a:r>
            <a:r>
              <a:rPr lang="zh-CN" altLang="en-US" sz="1600" b="1">
                <a:solidFill>
                  <a:schemeClr val="accent1"/>
                </a:solidFill>
              </a:rPr>
              <a:t>邮箱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6.</a:t>
            </a:r>
            <a:r>
              <a:rPr lang="zh-CN" altLang="en-US" sz="1600" b="1">
                <a:solidFill>
                  <a:schemeClr val="accent1"/>
                </a:solidFill>
              </a:rPr>
              <a:t>身份证号码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accent1"/>
                </a:solidFill>
              </a:rPr>
              <a:t>7.</a:t>
            </a:r>
            <a:r>
              <a:rPr lang="zh-CN" altLang="en-US" sz="1600" b="1">
                <a:solidFill>
                  <a:schemeClr val="accent1"/>
                </a:solidFill>
              </a:rPr>
              <a:t>上传身份证正反面照片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chemeClr val="accent1"/>
                </a:solidFill>
              </a:rPr>
              <a:t>最后点击【确定】完成</a:t>
            </a: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</a:rPr>
              <a:t>备注：成员最少填写</a:t>
            </a:r>
            <a:r>
              <a:rPr lang="en-US" altLang="zh-CN" sz="1600" b="1">
                <a:solidFill>
                  <a:srgbClr val="FF0000"/>
                </a:solidFill>
              </a:rPr>
              <a:t>1</a:t>
            </a:r>
            <a:r>
              <a:rPr lang="zh-CN" altLang="en-US" sz="1600" b="1">
                <a:solidFill>
                  <a:srgbClr val="FF0000"/>
                </a:solidFill>
              </a:rPr>
              <a:t>名，最多</a:t>
            </a:r>
            <a:r>
              <a:rPr lang="en-US" altLang="zh-CN" sz="1600" b="1">
                <a:solidFill>
                  <a:srgbClr val="FF0000"/>
                </a:solidFill>
              </a:rPr>
              <a:t>5</a:t>
            </a:r>
            <a:r>
              <a:rPr lang="zh-CN" altLang="en-US" sz="1600" b="1">
                <a:solidFill>
                  <a:srgbClr val="FF0000"/>
                </a:solidFill>
              </a:rPr>
              <a:t>名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rcRect t="562" r="1294"/>
          <a:stretch>
            <a:fillRect/>
          </a:stretch>
        </p:blipFill>
        <p:spPr>
          <a:xfrm>
            <a:off x="6318250" y="857250"/>
            <a:ext cx="3038485" cy="591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>
            <a:fillRect/>
          </a:stretch>
        </p:blipFill>
        <p:spPr>
          <a:xfrm>
            <a:off x="0" y="86360"/>
            <a:ext cx="12192000" cy="69246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8890"/>
            <a:ext cx="12192000" cy="701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2" name="图片 1" descr="图片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7075"/>
          </a:xfrm>
          <a:prstGeom prst="rect">
            <a:avLst/>
          </a:prstGeom>
        </p:spPr>
      </p:pic>
      <p:pic>
        <p:nvPicPr>
          <p:cNvPr id="8" name="图片 7" descr="图片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-5080"/>
            <a:ext cx="720090" cy="727075"/>
          </a:xfrm>
          <a:prstGeom prst="rect">
            <a:avLst/>
          </a:prstGeom>
        </p:spPr>
      </p:pic>
      <p:sp>
        <p:nvSpPr>
          <p:cNvPr id="3" name="文本框 2" descr="7b0a2020202022776f7264617274223a20227b5c2269645c223a32353030343539332c5c227469645c223a5c2231333532335c227d220a7d0a"/>
          <p:cNvSpPr txBox="1"/>
          <p:nvPr/>
        </p:nvSpPr>
        <p:spPr>
          <a:xfrm>
            <a:off x="861695" y="99060"/>
            <a:ext cx="82651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企业组-</a:t>
            </a:r>
            <a:r>
              <a:rPr lang="en-US" altLang="zh-CN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3</a:t>
            </a:r>
            <a:r>
              <a:rPr lang="zh-CN" altLang="en-US" sz="3600">
                <a:ln w="6281">
                  <a:solidFill>
                    <a:srgbClr val="FFFFFF"/>
                  </a:solidFill>
                  <a:prstDash val="solid"/>
                </a:ln>
                <a:gradFill>
                  <a:gsLst>
                    <a:gs pos="100000">
                      <a:srgbClr val="24DBF7"/>
                    </a:gs>
                    <a:gs pos="0">
                      <a:srgbClr val="5B45C9"/>
                    </a:gs>
                  </a:gsLst>
                  <a:lin ang="5400000" scaled="0"/>
                </a:gradFill>
                <a:effectLst>
                  <a:outerShdw dist="76200" dir="2700000" algn="tl" rotWithShape="0">
                    <a:srgbClr val="26409F"/>
                  </a:outerShdw>
                  <a:reflection stA="21000" endA="900" endPos="29000" dist="76200" dir="5400000" sy="-100000" algn="bl" rotWithShape="0"/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.填写项目资料</a:t>
            </a:r>
            <a:endParaRPr lang="zh-CN" altLang="en-US" sz="3600">
              <a:ln w="6281">
                <a:solidFill>
                  <a:srgbClr val="FFFFFF"/>
                </a:solidFill>
                <a:prstDash val="solid"/>
              </a:ln>
              <a:gradFill>
                <a:gsLst>
                  <a:gs pos="100000">
                    <a:srgbClr val="24DBF7"/>
                  </a:gs>
                  <a:gs pos="0">
                    <a:srgbClr val="5B45C9"/>
                  </a:gs>
                </a:gsLst>
                <a:lin ang="5400000" scaled="0"/>
              </a:gradFill>
              <a:effectLst>
                <a:outerShdw dist="76200" dir="2700000" algn="tl" rotWithShape="0">
                  <a:srgbClr val="26409F"/>
                </a:outerShdw>
                <a:reflection stA="21000" endA="900" endPos="29000" dist="76200" dir="5400000" sy="-100000" algn="bl" rotWithShape="0"/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8200" y="838200"/>
            <a:ext cx="5412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①在左侧菜单，点击【填写项目资料】，进入</a:t>
            </a:r>
            <a:r>
              <a:rPr lang="zh-CN" altLang="en-US" sz="2000" b="1">
                <a:sym typeface="+mn-ea"/>
              </a:rPr>
              <a:t>项目资料</a:t>
            </a:r>
            <a:r>
              <a:rPr lang="zh-CN" altLang="en-US" sz="2000" b="1"/>
              <a:t>界面</a:t>
            </a:r>
            <a:endParaRPr lang="zh-CN" altLang="en-US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2385695" y="5334000"/>
            <a:ext cx="4163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000" b="1"/>
              <a:t>②</a:t>
            </a:r>
            <a:r>
              <a:rPr lang="zh-CN" altLang="en-US" sz="2000" b="1">
                <a:sym typeface="+mn-ea"/>
              </a:rPr>
              <a:t>点击【填报新项目】按钮</a:t>
            </a:r>
            <a:r>
              <a:rPr lang="zh-CN" altLang="en-US" sz="2000" b="1"/>
              <a:t>在弹出界面填写项目资料，点击【确定】保存</a:t>
            </a:r>
            <a:endParaRPr lang="zh-CN" altLang="en-US" sz="2000" b="1"/>
          </a:p>
        </p:txBody>
      </p:sp>
      <p:pic>
        <p:nvPicPr>
          <p:cNvPr id="6" name="图片 5" descr="C:/Users/Administrator/Desktop/项目.png项目"/>
          <p:cNvPicPr>
            <a:picLocks noChangeAspect="1"/>
          </p:cNvPicPr>
          <p:nvPr/>
        </p:nvPicPr>
        <p:blipFill>
          <a:blip r:embed="rId7"/>
          <a:srcRect l="46" r="-172"/>
          <a:stretch>
            <a:fillRect/>
          </a:stretch>
        </p:blipFill>
        <p:spPr>
          <a:xfrm>
            <a:off x="574675" y="1720850"/>
            <a:ext cx="5530850" cy="3001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形标注 16"/>
          <p:cNvSpPr/>
          <p:nvPr/>
        </p:nvSpPr>
        <p:spPr>
          <a:xfrm>
            <a:off x="274320" y="3254375"/>
            <a:ext cx="2362200" cy="2632075"/>
          </a:xfrm>
          <a:prstGeom prst="wedgeEllipseCallout">
            <a:avLst>
              <a:gd name="adj1" fmla="val -25541"/>
              <a:gd name="adj2" fmla="val -71285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464040" y="674370"/>
            <a:ext cx="2386330" cy="577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sz="1400" b="1">
                <a:solidFill>
                  <a:schemeClr val="accent1"/>
                </a:solidFill>
              </a:rPr>
              <a:t>填写</a:t>
            </a:r>
            <a:r>
              <a:rPr lang="en-US" altLang="zh-CN" sz="1400" b="1">
                <a:solidFill>
                  <a:schemeClr val="accent1"/>
                </a:solidFill>
              </a:rPr>
              <a:t>:</a:t>
            </a:r>
            <a:endParaRPr lang="en-US" alt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1.</a:t>
            </a:r>
            <a:r>
              <a:rPr lang="zh-CN" altLang="en-US" sz="1400" b="1">
                <a:solidFill>
                  <a:schemeClr val="accent1"/>
                </a:solidFill>
              </a:rPr>
              <a:t>项目名称</a:t>
            </a:r>
            <a:endParaRPr 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2.</a:t>
            </a:r>
            <a:r>
              <a:rPr lang="zh-CN" sz="1400" b="1">
                <a:solidFill>
                  <a:schemeClr val="accent1"/>
                </a:solidFill>
              </a:rPr>
              <a:t>企业名称</a:t>
            </a:r>
            <a:endParaRPr 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3.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报名赛事：先选报名赛事类型（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地市赛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），再选择地市赛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第十届“ 创客广东”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韶关市中小企业创新创业大赛</a:t>
            </a:r>
            <a:endParaRPr lang="zh-CN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4.</a:t>
            </a:r>
            <a:r>
              <a:rPr lang="zh-CN" altLang="en-US" sz="1400" b="1">
                <a:solidFill>
                  <a:schemeClr val="accent1"/>
                </a:solidFill>
              </a:rPr>
              <a:t>行业领域（点红字查看行业领域解释信息）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5.</a:t>
            </a:r>
            <a:r>
              <a:rPr lang="zh-CN" altLang="en-US" sz="1400" b="1">
                <a:solidFill>
                  <a:schemeClr val="accent1"/>
                </a:solidFill>
                <a:sym typeface="+mn-ea"/>
              </a:rPr>
              <a:t>所在地区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6.</a:t>
            </a:r>
            <a:r>
              <a:rPr lang="zh-CN" altLang="en-US" sz="1400" b="1">
                <a:solidFill>
                  <a:schemeClr val="accent1"/>
                </a:solidFill>
              </a:rPr>
              <a:t>上传商业计划书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7.</a:t>
            </a:r>
            <a:r>
              <a:rPr lang="zh-CN" altLang="en-US" sz="1400" b="1">
                <a:solidFill>
                  <a:schemeClr val="accent1"/>
                </a:solidFill>
              </a:rPr>
              <a:t>填写负责人姓名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8.</a:t>
            </a:r>
            <a:r>
              <a:rPr lang="zh-CN" altLang="en-US" sz="1400" b="1">
                <a:solidFill>
                  <a:schemeClr val="accent1"/>
                </a:solidFill>
              </a:rPr>
              <a:t>填写负责手机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9.</a:t>
            </a:r>
            <a:r>
              <a:rPr lang="zh-CN" altLang="en-US" sz="1400" b="1">
                <a:solidFill>
                  <a:schemeClr val="accent1"/>
                </a:solidFill>
              </a:rPr>
              <a:t>填写联系人姓名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10.</a:t>
            </a:r>
            <a:r>
              <a:rPr lang="zh-CN" altLang="en-US" sz="1400" b="1">
                <a:solidFill>
                  <a:schemeClr val="accent1"/>
                </a:solidFill>
              </a:rPr>
              <a:t>填写联系电话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chemeClr val="accent1"/>
                </a:solidFill>
              </a:rPr>
              <a:t>11.</a:t>
            </a:r>
            <a:r>
              <a:rPr lang="zh-CN" altLang="en-US" sz="1400" b="1">
                <a:solidFill>
                  <a:schemeClr val="accent1"/>
                </a:solidFill>
              </a:rPr>
              <a:t>填写项目简介（</a:t>
            </a:r>
            <a:r>
              <a:rPr lang="en-US" altLang="zh-CN" sz="1400" b="1">
                <a:solidFill>
                  <a:schemeClr val="accent1"/>
                </a:solidFill>
              </a:rPr>
              <a:t>100</a:t>
            </a:r>
            <a:r>
              <a:rPr lang="zh-CN" altLang="en-US" sz="1400" b="1">
                <a:solidFill>
                  <a:schemeClr val="accent1"/>
                </a:solidFill>
              </a:rPr>
              <a:t>字以上，</a:t>
            </a:r>
            <a:r>
              <a:rPr lang="en-US" altLang="zh-CN" sz="1400" b="1">
                <a:solidFill>
                  <a:schemeClr val="accent1"/>
                </a:solidFill>
              </a:rPr>
              <a:t>1000</a:t>
            </a:r>
            <a:r>
              <a:rPr lang="zh-CN" altLang="en-US" sz="1400" b="1">
                <a:solidFill>
                  <a:schemeClr val="accent1"/>
                </a:solidFill>
              </a:rPr>
              <a:t>字以内）</a:t>
            </a:r>
            <a:endParaRPr lang="zh-CN" altLang="en-US" sz="1400" b="1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</a:rPr>
              <a:t>12.</a:t>
            </a:r>
            <a:r>
              <a:rPr lang="zh-CN" altLang="en-US" sz="1400" b="1">
                <a:solidFill>
                  <a:srgbClr val="FF0000"/>
                </a:solidFill>
              </a:rPr>
              <a:t>填写推荐方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FF0000"/>
                </a:solidFill>
              </a:rPr>
              <a:t>13.</a:t>
            </a:r>
            <a:r>
              <a:rPr lang="zh-CN" altLang="en-US" sz="1400" b="1">
                <a:solidFill>
                  <a:srgbClr val="FF0000"/>
                </a:solidFill>
              </a:rPr>
              <a:t>填写企业上年营收，银行贷款需求，现有银行贷款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FF0000"/>
                </a:solidFill>
              </a:rPr>
              <a:t>1</a:t>
            </a:r>
            <a:r>
              <a:rPr lang="en-US" altLang="zh-CN" sz="1400" b="1">
                <a:solidFill>
                  <a:srgbClr val="FF0000"/>
                </a:solidFill>
              </a:rPr>
              <a:t>4</a:t>
            </a:r>
            <a:r>
              <a:rPr lang="zh-CN" altLang="en-US" sz="1400" b="1">
                <a:solidFill>
                  <a:srgbClr val="FF0000"/>
                </a:solidFill>
              </a:rPr>
              <a:t>.上传参赛承诺书</a:t>
            </a:r>
            <a:endParaRPr lang="zh-CN" altLang="en-US" sz="14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accent1"/>
                </a:solidFill>
              </a:rPr>
              <a:t>最后点击【确定】完成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20" name="线形标注 1 19"/>
          <p:cNvSpPr/>
          <p:nvPr/>
        </p:nvSpPr>
        <p:spPr>
          <a:xfrm>
            <a:off x="4587240" y="4722495"/>
            <a:ext cx="1075055" cy="611505"/>
          </a:xfrm>
          <a:prstGeom prst="borderCallout1">
            <a:avLst>
              <a:gd name="adj1" fmla="val 18750"/>
              <a:gd name="adj2" fmla="val -8333"/>
              <a:gd name="adj3" fmla="val -368431"/>
              <a:gd name="adj4" fmla="val -278333"/>
            </a:avLst>
          </a:prstGeom>
          <a:blipFill rotWithShape="1">
            <a:blip r:embed="rId9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Desktop/项目信息.png项目信息"/>
          <p:cNvPicPr>
            <a:picLocks noChangeAspect="1"/>
          </p:cNvPicPr>
          <p:nvPr/>
        </p:nvPicPr>
        <p:blipFill>
          <a:blip r:embed="rId10"/>
          <a:srcRect t="-619" r="-501" b="-182"/>
          <a:stretch>
            <a:fillRect/>
          </a:stretch>
        </p:blipFill>
        <p:spPr>
          <a:xfrm>
            <a:off x="6330315" y="1016635"/>
            <a:ext cx="3059430" cy="5386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823065" y="6540968"/>
            <a:ext cx="2700000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03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06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09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12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15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18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21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24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27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133.xml><?xml version="1.0" encoding="utf-8"?>
<p:tagLst xmlns:p="http://schemas.openxmlformats.org/presentationml/2006/main">
  <p:tag name="KSO_WM_UNIT_PLACING_PICTURE_USER_VIEWPORT" val="{&quot;height&quot;:4058,&quot;width&quot;:6658}"/>
</p:tagLst>
</file>

<file path=ppt/tags/tag134.xml><?xml version="1.0" encoding="utf-8"?>
<p:tagLst xmlns:p="http://schemas.openxmlformats.org/presentationml/2006/main">
  <p:tag name="KSO_WM_UNIT_PLACING_PICTURE_USER_VIEWPORT" val="{&quot;height&quot;:4545,&quot;width&quot;:9570}"/>
</p:tagLst>
</file>

<file path=ppt/tags/tag135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36.xml><?xml version="1.0" encoding="utf-8"?>
<p:tagLst xmlns:p="http://schemas.openxmlformats.org/presentationml/2006/main">
  <p:tag name="resource_record_key" val="{&quot;29&quot;:[50000031,50000049,50053092],&quot;65&quot;:[20231068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76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79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  <p:tag name="KSO_WM_AICARD_INVALID" val="Invalid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82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85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88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91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94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ags/tag97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3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a"/>
  <p:tag name="KSO_WM_UNIT_DEC_AREA_ID" val="9aacc622b9c749ecbf5e7a381291a4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5b17af9950343a6a3c7d8dd12b47316"/>
  <p:tag name="KSO_WM_SLIDE_BACKGROUND_TYPE" val="general"/>
  <p:tag name="WM_BEAUTIFY_SHAPE_IDENTITY" val="{b8330d91-c09f-4dfa-9599-c04338dfb8be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4115_4*i*1"/>
  <p:tag name="KSO_WM_TEMPLATE_CATEGORY" val="chip"/>
  <p:tag name="KSO_WM_TEMPLATE_INDEX" val="20214115"/>
  <p:tag name="KSO_WM_UNIT_LAYERLEVEL" val="1"/>
  <p:tag name="KSO_WM_TAG_VERSION" val="1.0"/>
  <p:tag name="KSO_WM_BEAUTIFY_FLAG" val="#wm#"/>
  <p:tag name="KSO_WM_CHIP_GROUPID" val="5f8e8c6367ec5bfe25c15cc7"/>
  <p:tag name="KSO_WM_CHIP_XID" val="5f8e8c6367ec5bfe25c15ccb"/>
  <p:tag name="KSO_WM_UNIT_DEC_AREA_ID" val="8abaf04330c14b9aa1f9c129039f3ac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451c4b44e74379ad807d07e2afa2cf"/>
  <p:tag name="KSO_WM_SLIDE_BACKGROUND_TYPE" val="general"/>
  <p:tag name="WM_BEAUTIFY_SHAPE_IDENTITY" val="{288b699a-ac39-4f10-bd0d-880a0235f24a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3337</Words>
  <Application>WPS 文字</Application>
  <PresentationFormat>宽屏</PresentationFormat>
  <Paragraphs>305</Paragraphs>
  <Slides>22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微软雅黑</vt:lpstr>
      <vt:lpstr>方正小标宋简体</vt:lpstr>
      <vt:lpstr>汉仪旗黑X1-75W</vt:lpstr>
      <vt:lpstr>汉仪中黑KW</vt:lpstr>
      <vt:lpstr>汉仪书宋二KW</vt:lpstr>
      <vt:lpstr>汉仪铸字美心体简</vt:lpstr>
      <vt:lpstr>方正清刻本悦宋简体</vt:lpstr>
      <vt:lpstr>苹方-简</vt:lpstr>
      <vt:lpstr>宋体</vt:lpstr>
      <vt:lpstr>Arial Unicode MS</vt:lpstr>
      <vt:lpstr>Calibri</vt:lpstr>
      <vt:lpstr>微软雅黑</vt:lpstr>
      <vt:lpstr>方正清刻本悦宋简体</vt:lpstr>
      <vt:lpstr>汉仪旗黑X1-75W</vt:lpstr>
      <vt:lpstr>汉仪铸字美心体简</vt:lpstr>
      <vt:lpstr>WPS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</cp:lastModifiedBy>
  <cp:revision>177</cp:revision>
  <dcterms:created xsi:type="dcterms:W3CDTF">2026-05-21T09:11:15Z</dcterms:created>
  <dcterms:modified xsi:type="dcterms:W3CDTF">2026-05-21T09:11:15Z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2052-12.1.24031.24031</vt:lpwstr>
  </property>
  <property fmtid="{D5CDD505-2E9C-101B-9397-08002B2CF9AE}" pid="3" name="ICV">
    <vt:lpwstr>47BEA3C1F7D04C7A88853E2283433AC5_13</vt:lpwstr>
  </property>
</Properties>
</file>