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custDataLst>
    <p:tags r:id="rId7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254"/>
        <p:guide pos="2857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1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" name="圆角矩形 10"/>
          <p:cNvSpPr/>
          <p:nvPr/>
        </p:nvSpPr>
        <p:spPr>
          <a:xfrm>
            <a:off x="3295650" y="4070350"/>
            <a:ext cx="2525713" cy="53498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 fontAlgn="base"/>
            <a:r>
              <a:rPr lang="zh-CN" altLang="en-US" sz="1200">
                <a:sym typeface="+mn-ea"/>
              </a:rPr>
              <a:t>汇总审核合格的补贴申报表，并对合格人员进行公示，公示无异议后向财政部门请款</a:t>
            </a:r>
            <a:endParaRPr lang="zh-CN" altLang="en-US" sz="1200" strike="noStrike" noProof="1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3311525" y="3062288"/>
            <a:ext cx="2525713" cy="6223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 sz="120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税务部门审核申请人房屋契税缴纳信息</a:t>
            </a:r>
            <a:endParaRPr lang="zh-CN" altLang="en-US" sz="1200" strike="noStrike" noProof="1"/>
          </a:p>
        </p:txBody>
      </p:sp>
      <p:sp>
        <p:nvSpPr>
          <p:cNvPr id="7" name="圆角矩形 6"/>
          <p:cNvSpPr/>
          <p:nvPr/>
        </p:nvSpPr>
        <p:spPr>
          <a:xfrm>
            <a:off x="3314700" y="2228850"/>
            <a:ext cx="2525713" cy="52387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3" name="圆角矩形 2"/>
          <p:cNvSpPr/>
          <p:nvPr/>
        </p:nvSpPr>
        <p:spPr>
          <a:xfrm>
            <a:off x="3314383" y="1337628"/>
            <a:ext cx="2525713" cy="52387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 fontAlgn="base">
              <a:buClrTx/>
              <a:buSzTx/>
              <a:buFontTx/>
            </a:pPr>
            <a:r>
              <a:rPr lang="zh-CN" altLang="en-US" sz="1200" strike="noStrike" noProof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收集汇总申请人提交的申报件</a:t>
            </a:r>
            <a:endParaRPr lang="zh-CN" altLang="en-US" sz="1200" strike="noStrike" noProof="1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圆角矩形 1"/>
          <p:cNvSpPr/>
          <p:nvPr/>
        </p:nvSpPr>
        <p:spPr>
          <a:xfrm>
            <a:off x="3293745" y="456565"/>
            <a:ext cx="2526030" cy="6273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>
              <a:buClrTx/>
              <a:buSzTx/>
              <a:buFontTx/>
            </a:pPr>
            <a:r>
              <a: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填写《韶关市主城区（浈江区、武江区）农业转移人口购买新建商品住房专项财政补贴申报表》</a:t>
            </a:r>
            <a:endParaRPr lang="zh-CN" altLang="en-US" sz="1200" strike="noStrike" noProof="1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cxnSp>
        <p:nvCxnSpPr>
          <p:cNvPr id="4" name="直接箭头连接符 3"/>
          <p:cNvCxnSpPr/>
          <p:nvPr/>
        </p:nvCxnSpPr>
        <p:spPr>
          <a:xfrm flipH="1">
            <a:off x="4557713" y="1076325"/>
            <a:ext cx="0" cy="27000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057" name="文本框 6"/>
          <p:cNvSpPr txBox="1"/>
          <p:nvPr/>
        </p:nvSpPr>
        <p:spPr>
          <a:xfrm>
            <a:off x="1963738" y="628650"/>
            <a:ext cx="1243012" cy="274638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/>
            <a:r>
              <a:rPr lang="en-US" altLang="zh-CN" sz="1200" b="1">
                <a:latin typeface="Arial" panose="020B0604020202020204" pitchFamily="34" charset="0"/>
                <a:ea typeface="宋体" panose="02010600030101010101" pitchFamily="2" charset="-122"/>
              </a:rPr>
              <a:t>   </a:t>
            </a:r>
            <a:r>
              <a:rPr lang="zh-CN" altLang="en-US" sz="1200" b="1">
                <a:latin typeface="Arial" panose="020B0604020202020204" pitchFamily="34" charset="0"/>
                <a:ea typeface="宋体" panose="02010600030101010101" pitchFamily="2" charset="-122"/>
              </a:rPr>
              <a:t>申请人环节</a:t>
            </a:r>
            <a:endParaRPr lang="zh-CN" altLang="en-US" sz="12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059" name="文本框 16"/>
          <p:cNvSpPr txBox="1"/>
          <p:nvPr/>
        </p:nvSpPr>
        <p:spPr>
          <a:xfrm>
            <a:off x="4764088" y="1911350"/>
            <a:ext cx="912812" cy="274638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1200" b="1">
                <a:latin typeface="Arial" panose="020B0604020202020204" pitchFamily="34" charset="0"/>
                <a:ea typeface="宋体" panose="02010600030101010101" pitchFamily="2" charset="-122"/>
              </a:rPr>
              <a:t>合格</a:t>
            </a:r>
            <a:endParaRPr lang="zh-CN" altLang="en-US" sz="12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060" name="文本框 19"/>
          <p:cNvSpPr txBox="1"/>
          <p:nvPr/>
        </p:nvSpPr>
        <p:spPr>
          <a:xfrm>
            <a:off x="3294063" y="2331720"/>
            <a:ext cx="2525712" cy="27559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/>
            <a:r>
              <a:rPr lang="zh-CN" altLang="en-US" sz="1200">
                <a:sym typeface="+mn-ea"/>
              </a:rPr>
              <a:t>公安部门审核申请人的户籍信息</a:t>
            </a:r>
            <a:endParaRPr lang="zh-CN" altLang="en-US" sz="12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061" name="文本框 21"/>
          <p:cNvSpPr txBox="1"/>
          <p:nvPr/>
        </p:nvSpPr>
        <p:spPr>
          <a:xfrm>
            <a:off x="6235700" y="2752725"/>
            <a:ext cx="395288" cy="2122488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1200" b="1">
                <a:latin typeface="Arial" panose="020B0604020202020204" pitchFamily="34" charset="0"/>
                <a:ea typeface="宋体" panose="02010600030101010101" pitchFamily="2" charset="-122"/>
              </a:rPr>
              <a:t>审核不合格并告知申请人</a:t>
            </a:r>
            <a:endParaRPr lang="zh-CN" altLang="en-US" sz="12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064" name="文本框 29"/>
          <p:cNvSpPr txBox="1"/>
          <p:nvPr/>
        </p:nvSpPr>
        <p:spPr>
          <a:xfrm>
            <a:off x="4818063" y="3578225"/>
            <a:ext cx="912812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endParaRPr lang="zh-CN" altLang="en-US" sz="1200" b="1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1200" b="1">
                <a:latin typeface="Arial" panose="020B0604020202020204" pitchFamily="34" charset="0"/>
                <a:ea typeface="宋体" panose="02010600030101010101" pitchFamily="2" charset="-122"/>
              </a:rPr>
              <a:t>合格</a:t>
            </a:r>
            <a:endParaRPr lang="zh-CN" altLang="en-US" sz="12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066" name="文本框 36"/>
          <p:cNvSpPr txBox="1"/>
          <p:nvPr/>
        </p:nvSpPr>
        <p:spPr>
          <a:xfrm>
            <a:off x="1835785" y="4220528"/>
            <a:ext cx="1374775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ctr"/>
            <a:r>
              <a:rPr lang="en-US" altLang="zh-CN" sz="1200" b="1">
                <a:sym typeface="+mn-ea"/>
              </a:rPr>
              <a:t> </a:t>
            </a:r>
            <a:r>
              <a:rPr lang="zh-CN" altLang="en-US" sz="1200" b="1">
                <a:sym typeface="+mn-ea"/>
              </a:rPr>
              <a:t>住建管理部门</a:t>
            </a:r>
            <a:endParaRPr lang="zh-CN" altLang="en-US" sz="1200" b="1">
              <a:sym typeface="+mn-ea"/>
            </a:endParaRPr>
          </a:p>
          <a:p>
            <a:pPr algn="ctr"/>
            <a:r>
              <a:rPr lang="zh-CN" altLang="en-US" sz="1200" b="1">
                <a:sym typeface="+mn-ea"/>
              </a:rPr>
              <a:t>环节</a:t>
            </a:r>
            <a:endParaRPr lang="zh-CN" altLang="en-US" sz="12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3" name="圆角矩形 42"/>
          <p:cNvSpPr/>
          <p:nvPr/>
        </p:nvSpPr>
        <p:spPr>
          <a:xfrm>
            <a:off x="3310890" y="5006975"/>
            <a:ext cx="2503805" cy="5257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 fontAlgn="base">
              <a:buClrTx/>
              <a:buSzTx/>
              <a:buFontTx/>
            </a:pPr>
            <a:r>
              <a: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通过国库集中支付方式（到人到企业务）将补贴资金拨付至申请人的银行账户</a:t>
            </a:r>
            <a:endParaRPr lang="zh-CN" altLang="en-US" sz="1200" strike="noStrike" noProof="1"/>
          </a:p>
        </p:txBody>
      </p:sp>
      <p:sp>
        <p:nvSpPr>
          <p:cNvPr id="2068" name="文本框 44"/>
          <p:cNvSpPr txBox="1"/>
          <p:nvPr/>
        </p:nvSpPr>
        <p:spPr>
          <a:xfrm>
            <a:off x="4764088" y="4697413"/>
            <a:ext cx="912812" cy="27463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1200" b="1">
                <a:latin typeface="Arial" panose="020B0604020202020204" pitchFamily="34" charset="0"/>
                <a:ea typeface="宋体" panose="02010600030101010101" pitchFamily="2" charset="-122"/>
              </a:rPr>
              <a:t>合格</a:t>
            </a:r>
            <a:endParaRPr lang="zh-CN" altLang="en-US" sz="12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cxnSp>
        <p:nvCxnSpPr>
          <p:cNvPr id="5" name="直接箭头连接符 4"/>
          <p:cNvCxnSpPr>
            <a:stCxn id="3" idx="2"/>
          </p:cNvCxnSpPr>
          <p:nvPr/>
        </p:nvCxnSpPr>
        <p:spPr>
          <a:xfrm flipH="1">
            <a:off x="4577398" y="1861820"/>
            <a:ext cx="0" cy="347663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/>
          <p:nvPr/>
        </p:nvCxnSpPr>
        <p:spPr>
          <a:xfrm flipH="1">
            <a:off x="4577398" y="2780348"/>
            <a:ext cx="3175" cy="29210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 flipH="1">
            <a:off x="4556760" y="3693478"/>
            <a:ext cx="0" cy="385763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/>
          <p:nvPr/>
        </p:nvCxnSpPr>
        <p:spPr>
          <a:xfrm flipH="1">
            <a:off x="4556443" y="4602798"/>
            <a:ext cx="0" cy="401638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74" name="文本框 24"/>
          <p:cNvSpPr txBox="1"/>
          <p:nvPr/>
        </p:nvSpPr>
        <p:spPr>
          <a:xfrm>
            <a:off x="4764088" y="2752725"/>
            <a:ext cx="577850" cy="2762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1200" b="1">
                <a:latin typeface="Arial" panose="020B0604020202020204" pitchFamily="34" charset="0"/>
                <a:ea typeface="宋体" panose="02010600030101010101" pitchFamily="2" charset="-122"/>
              </a:rPr>
              <a:t>合格</a:t>
            </a:r>
            <a:endParaRPr lang="zh-CN" altLang="en-US" sz="12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3283585" y="5923280"/>
            <a:ext cx="2503805" cy="4318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 fontAlgn="base"/>
            <a:r>
              <a:rPr lang="zh-CN" altLang="en-US" sz="1200" strike="noStrike" noProof="1"/>
              <a:t>结束</a:t>
            </a:r>
            <a:endParaRPr lang="zh-CN" altLang="en-US" sz="1200" strike="noStrike" noProof="1"/>
          </a:p>
        </p:txBody>
      </p:sp>
      <p:sp>
        <p:nvSpPr>
          <p:cNvPr id="8" name="文本框 7"/>
          <p:cNvSpPr txBox="1"/>
          <p:nvPr/>
        </p:nvSpPr>
        <p:spPr>
          <a:xfrm>
            <a:off x="2050415" y="5113020"/>
            <a:ext cx="100901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buClrTx/>
              <a:buSzTx/>
              <a:buFontTx/>
            </a:pPr>
            <a:r>
              <a:rPr lang="zh-CN" altLang="en-US" sz="1200" b="1">
                <a:sym typeface="+mn-ea"/>
              </a:rPr>
              <a:t>   财政部门环节</a:t>
            </a:r>
            <a:endParaRPr lang="zh-CN" altLang="en-US" sz="1200" b="1"/>
          </a:p>
        </p:txBody>
      </p:sp>
      <p:sp>
        <p:nvSpPr>
          <p:cNvPr id="12" name="文本框 11"/>
          <p:cNvSpPr txBox="1"/>
          <p:nvPr/>
        </p:nvSpPr>
        <p:spPr>
          <a:xfrm>
            <a:off x="2123440" y="2348865"/>
            <a:ext cx="10267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buClrTx/>
              <a:buSzTx/>
              <a:buFontTx/>
            </a:pPr>
            <a:r>
              <a:rPr lang="en-US" altLang="zh-CN" sz="1200" b="1">
                <a:sym typeface="+mn-ea"/>
              </a:rPr>
              <a:t>公安部门</a:t>
            </a:r>
            <a:endParaRPr lang="en-US" altLang="zh-CN" sz="1200" b="1">
              <a:sym typeface="+mn-ea"/>
            </a:endParaRPr>
          </a:p>
          <a:p>
            <a:pPr algn="ctr">
              <a:buClrTx/>
              <a:buSzTx/>
              <a:buFontTx/>
            </a:pPr>
            <a:r>
              <a:rPr lang="en-US" altLang="zh-CN" sz="1200" b="1">
                <a:sym typeface="+mn-ea"/>
              </a:rPr>
              <a:t>环节</a:t>
            </a:r>
            <a:endParaRPr lang="en-US" altLang="zh-CN" sz="1200" b="1"/>
          </a:p>
        </p:txBody>
      </p:sp>
      <p:sp>
        <p:nvSpPr>
          <p:cNvPr id="13" name="文本框 12"/>
          <p:cNvSpPr txBox="1"/>
          <p:nvPr/>
        </p:nvSpPr>
        <p:spPr>
          <a:xfrm>
            <a:off x="2105025" y="1417320"/>
            <a:ext cx="110617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buClrTx/>
              <a:buSzTx/>
              <a:buFontTx/>
            </a:pPr>
            <a:r>
              <a:rPr lang="en-US" altLang="zh-CN" sz="1200" b="1"/>
              <a:t>房产交易部门环节</a:t>
            </a:r>
            <a:endParaRPr lang="en-US" altLang="zh-CN" sz="1200" b="1"/>
          </a:p>
        </p:txBody>
      </p:sp>
      <p:sp>
        <p:nvSpPr>
          <p:cNvPr id="14" name="文本框 13"/>
          <p:cNvSpPr txBox="1"/>
          <p:nvPr/>
        </p:nvSpPr>
        <p:spPr>
          <a:xfrm>
            <a:off x="2123440" y="3117850"/>
            <a:ext cx="10267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buClrTx/>
              <a:buSzTx/>
              <a:buFontTx/>
            </a:pPr>
            <a:r>
              <a:rPr lang="zh-CN" altLang="en-US" sz="1200" b="1">
                <a:sym typeface="+mn-ea"/>
              </a:rPr>
              <a:t>税务部门</a:t>
            </a:r>
            <a:endParaRPr lang="zh-CN" altLang="en-US" sz="1200" b="1">
              <a:sym typeface="+mn-ea"/>
            </a:endParaRPr>
          </a:p>
          <a:p>
            <a:pPr algn="ctr">
              <a:buClrTx/>
              <a:buSzTx/>
              <a:buFontTx/>
            </a:pPr>
            <a:r>
              <a:rPr lang="en-US" altLang="zh-CN" sz="1200" b="1">
                <a:sym typeface="+mn-ea"/>
              </a:rPr>
              <a:t>环节</a:t>
            </a:r>
            <a:endParaRPr lang="en-US" altLang="zh-CN" sz="1200" b="1"/>
          </a:p>
        </p:txBody>
      </p:sp>
      <p:cxnSp>
        <p:nvCxnSpPr>
          <p:cNvPr id="15" name="直接箭头连接符 14"/>
          <p:cNvCxnSpPr/>
          <p:nvPr/>
        </p:nvCxnSpPr>
        <p:spPr>
          <a:xfrm flipH="1">
            <a:off x="4535488" y="5521008"/>
            <a:ext cx="0" cy="401638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肘形连接符 19"/>
          <p:cNvCxnSpPr>
            <a:stCxn id="2" idx="3"/>
            <a:endCxn id="6" idx="3"/>
          </p:cNvCxnSpPr>
          <p:nvPr/>
        </p:nvCxnSpPr>
        <p:spPr>
          <a:xfrm flipH="1">
            <a:off x="5787390" y="770255"/>
            <a:ext cx="54000" cy="5368925"/>
          </a:xfrm>
          <a:prstGeom prst="bentConnector3">
            <a:avLst>
              <a:gd name="adj1" fmla="val -735294"/>
            </a:avLst>
          </a:prstGeom>
          <a:ln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ZDRiY2ZkZTA5Zjg0MzA3MjM2NzY4YWQ0NWYwMTAwMjUifQ==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225</Words>
  <Application>WPS 演示</Application>
  <PresentationFormat/>
  <Paragraphs>39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微软雅黑</vt:lpstr>
      <vt:lpstr>Arial Unicode MS</vt:lpstr>
      <vt:lpstr>Calibri</vt:lpstr>
      <vt:lpstr>默认设计模板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zgj</dc:creator>
  <cp:lastModifiedBy>松</cp:lastModifiedBy>
  <cp:revision>14</cp:revision>
  <dcterms:created xsi:type="dcterms:W3CDTF">2021-08-16T03:44:00Z</dcterms:created>
  <dcterms:modified xsi:type="dcterms:W3CDTF">2022-10-25T09:24:14Z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2052-11.8.2.11716</vt:lpwstr>
  </property>
  <property fmtid="{D5CDD505-2E9C-101B-9397-08002B2CF9AE}" pid="3" name="ICV">
    <vt:lpwstr>9790E87B93B0404CAF210E740CFABE7B</vt:lpwstr>
  </property>
</Properties>
</file>