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79" r:id="rId8"/>
    <p:sldId id="262" r:id="rId9"/>
    <p:sldId id="263" r:id="rId10"/>
    <p:sldId id="264" r:id="rId11"/>
    <p:sldId id="272" r:id="rId12"/>
    <p:sldId id="273" r:id="rId13"/>
    <p:sldId id="274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409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25650" y="2606675"/>
            <a:ext cx="8140700" cy="485775"/>
          </a:xfrm>
        </p:spPr>
        <p:txBody>
          <a:bodyPr>
            <a:normAutofit fontScale="90000"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1">
                <a:solidFill>
                  <a:schemeClr val="tx2"/>
                </a:solidFill>
                <a:uFillTx/>
                <a:latin typeface="+mj-lt"/>
                <a:ea typeface="+mj-ea"/>
                <a:cs typeface="+mj-cs"/>
              </a:rPr>
              <a:t>县级防返贫监测信息系统操作演示</a:t>
            </a:r>
            <a:endParaRPr kumimoji="0" lang="zh-CN" altLang="en-US" sz="2800" b="0" i="0" u="none" strike="noStrike" kern="1200" cap="none" spc="0" normalizeH="0" baseline="0" noProof="1">
              <a:solidFill>
                <a:schemeClr val="tx2"/>
              </a:solidFill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371850" y="3173413"/>
            <a:ext cx="545623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75" name="文本框 5"/>
          <p:cNvSpPr txBox="1"/>
          <p:nvPr/>
        </p:nvSpPr>
        <p:spPr>
          <a:xfrm>
            <a:off x="6710045" y="4224655"/>
            <a:ext cx="319786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主讲单位：南雄市乡村振兴局</a:t>
            </a:r>
            <a:r>
              <a:rPr lang="zh-CN" altLang="en-US" sz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流程图: 资料带 7"/>
          <p:cNvSpPr/>
          <p:nvPr/>
        </p:nvSpPr>
        <p:spPr>
          <a:xfrm>
            <a:off x="1524000" y="5359400"/>
            <a:ext cx="9142413" cy="3298825"/>
          </a:xfrm>
          <a:prstGeom prst="flowChartPunchedTap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0" strike="noStrike" noProof="1"/>
          </a:p>
        </p:txBody>
      </p:sp>
      <p:sp>
        <p:nvSpPr>
          <p:cNvPr id="3077" name="文本框 8"/>
          <p:cNvSpPr txBox="1"/>
          <p:nvPr/>
        </p:nvSpPr>
        <p:spPr>
          <a:xfrm>
            <a:off x="7288213" y="4699318"/>
            <a:ext cx="2041525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endParaRPr lang="en-US" altLang="zh-CN" sz="1200">
              <a:solidFill>
                <a:srgbClr val="0D0D0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2021.04.25</a:t>
            </a:r>
            <a:r>
              <a:rPr lang="zh-CN" altLang="en-US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1200">
                <a:solidFill>
                  <a:srgbClr val="19194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endParaRPr lang="en-US" altLang="zh-CN" sz="1200">
              <a:solidFill>
                <a:srgbClr val="19194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pPr algn="ctr"/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第三步项目立项步骤二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87" name="文本框 4"/>
          <p:cNvSpPr txBox="1"/>
          <p:nvPr/>
        </p:nvSpPr>
        <p:spPr>
          <a:xfrm>
            <a:off x="838200" y="5536565"/>
            <a:ext cx="976249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问题一：项目申报标志：正确填报每个需入库项目都必须选填是；                                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问题二：项目地点：正确填报具体到村实施地点，如镇统筹多地方，可填写乡镇。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690370"/>
            <a:ext cx="9961245" cy="37534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pPr algn="ctr"/>
            <a:r>
              <a:rPr lang="zh-CN" altLang="en-US"/>
              <a:t>第三步项目立项步骤三</a:t>
            </a:r>
            <a:endParaRPr lang="zh-CN" altLang="en-US"/>
          </a:p>
        </p:txBody>
      </p:sp>
      <p:pic>
        <p:nvPicPr>
          <p:cNvPr id="3" name="内容占位符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835" y="2058035"/>
            <a:ext cx="9585960" cy="38862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第三步项目立项步骤四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28140" y="1862455"/>
            <a:ext cx="8934450" cy="42767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第三步项目立项步骤五</a:t>
            </a:r>
            <a:endParaRPr lang="zh-CN" altLang="en-US"/>
          </a:p>
        </p:txBody>
      </p:sp>
      <p:pic>
        <p:nvPicPr>
          <p:cNvPr id="9" name="内容占位符 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830705"/>
            <a:ext cx="9991090" cy="43402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第四步项目实施步骤一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907540"/>
            <a:ext cx="10515600" cy="41871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第四步项目实施步骤二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18260" y="1825625"/>
            <a:ext cx="9516745" cy="43516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第四步项目实施步骤三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2145665"/>
            <a:ext cx="10515600" cy="37109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第四步项目实施步骤四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2228215"/>
            <a:ext cx="10515600" cy="304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第四步项目实施步骤五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2148205"/>
            <a:ext cx="10515600" cy="33889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第四步项目实施步骤六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593215"/>
            <a:ext cx="10515600" cy="43675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2027238" y="3079750"/>
            <a:ext cx="8139112" cy="1658938"/>
          </a:xfrm>
        </p:spPr>
        <p:txBody>
          <a:bodyPr anchor="t" anchorCtr="0">
            <a:normAutofit lnSpcReduction="10000"/>
          </a:bodyPr>
          <a:p>
            <a:pPr defTabSz="914400">
              <a:buClrTx/>
              <a:buSzTx/>
              <a:buFontTx/>
            </a:pPr>
            <a:r>
              <a:rPr lang="zh-CN" altLang="en-US" kern="1200" baseline="0">
                <a:solidFill>
                  <a:srgbClr val="19194D"/>
                </a:solidFill>
                <a:latin typeface="+mn-lt"/>
                <a:ea typeface="+mn-ea"/>
                <a:cs typeface="+mn-cs"/>
              </a:rPr>
              <a:t>必须用</a:t>
            </a:r>
            <a:r>
              <a:rPr lang="en-US" altLang="zh-CN" kern="1200" baseline="0">
                <a:solidFill>
                  <a:srgbClr val="19194D"/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zh-CN" altLang="en-US" kern="1200" baseline="0">
                <a:solidFill>
                  <a:srgbClr val="19194D"/>
                </a:solidFill>
                <a:latin typeface="+mn-lt"/>
                <a:ea typeface="+mn-ea"/>
                <a:cs typeface="+mn-cs"/>
              </a:rPr>
              <a:t>（谷歌）浏览器打开</a:t>
            </a:r>
            <a:endParaRPr lang="zh-CN" altLang="en-US" kern="1200" baseline="0">
              <a:solidFill>
                <a:srgbClr val="19194D"/>
              </a:solidFill>
              <a:latin typeface="+mn-lt"/>
              <a:ea typeface="+mn-ea"/>
              <a:cs typeface="+mn-cs"/>
            </a:endParaRPr>
          </a:p>
          <a:p>
            <a:pPr defTabSz="914400">
              <a:buClrTx/>
              <a:buSzTx/>
              <a:buFontTx/>
            </a:pPr>
            <a:endParaRPr lang="zh-CN" altLang="en-US" kern="1200" baseline="0">
              <a:solidFill>
                <a:srgbClr val="19194D"/>
              </a:solidFill>
              <a:latin typeface="+mn-lt"/>
              <a:ea typeface="+mn-ea"/>
              <a:cs typeface="+mn-cs"/>
            </a:endParaRPr>
          </a:p>
          <a:p>
            <a:pPr defTabSz="914400">
              <a:buClrTx/>
              <a:buSzTx/>
              <a:buFontTx/>
            </a:pPr>
            <a:r>
              <a:rPr lang="zh-CN" altLang="en-US" sz="2100" kern="1200" baseline="0">
                <a:solidFill>
                  <a:srgbClr val="002060"/>
                </a:solidFill>
                <a:latin typeface="方正书宋简体" charset="-122"/>
                <a:ea typeface="方正书宋简体" charset="-122"/>
                <a:cs typeface="+mn-cs"/>
              </a:rPr>
              <a:t>输入全国防返贫监测信息系统网址</a:t>
            </a:r>
            <a:endParaRPr lang="zh-CN" altLang="en-US" sz="2100" kern="1200" baseline="0">
              <a:solidFill>
                <a:srgbClr val="002060"/>
              </a:solidFill>
              <a:latin typeface="方正书宋简体" charset="-122"/>
              <a:ea typeface="方正书宋简体" charset="-122"/>
              <a:cs typeface="+mn-cs"/>
            </a:endParaRPr>
          </a:p>
          <a:p>
            <a:pPr defTabSz="914400">
              <a:buClrTx/>
              <a:buSzTx/>
              <a:buFontTx/>
            </a:pPr>
            <a:r>
              <a:rPr lang="en-US" altLang="zh-CN" sz="2100" kern="1200" baseline="0">
                <a:solidFill>
                  <a:srgbClr val="002060"/>
                </a:solidFill>
                <a:latin typeface="方正书宋简体" charset="-122"/>
                <a:ea typeface="方正书宋简体" charset="-122"/>
                <a:cs typeface="+mn-cs"/>
              </a:rPr>
              <a:t>http://106.38.235.201:7080/cas/login</a:t>
            </a:r>
            <a:endParaRPr lang="en-US" altLang="zh-CN" sz="2100" kern="1200" baseline="0">
              <a:solidFill>
                <a:srgbClr val="002060"/>
              </a:solidFill>
              <a:latin typeface="方正书宋简体" charset="-122"/>
              <a:ea typeface="方正书宋简体" charset="-122"/>
              <a:cs typeface="+mn-cs"/>
            </a:endParaRPr>
          </a:p>
        </p:txBody>
      </p:sp>
      <p:sp>
        <p:nvSpPr>
          <p:cNvPr id="5122" name="标题 3"/>
          <p:cNvSpPr>
            <a:spLocks noGrp="1"/>
          </p:cNvSpPr>
          <p:nvPr>
            <p:ph type="ctrTitle"/>
          </p:nvPr>
        </p:nvSpPr>
        <p:spPr>
          <a:xfrm>
            <a:off x="2025650" y="2255838"/>
            <a:ext cx="8140700" cy="674687"/>
          </a:xfrm>
        </p:spPr>
        <p:txBody>
          <a:bodyPr anchor="b" anchorCtr="0"/>
          <a:p>
            <a:pPr defTabSz="914400">
              <a:buClrTx/>
              <a:buSzTx/>
              <a:buFontTx/>
              <a:buNone/>
            </a:pPr>
            <a:r>
              <a:rPr lang="zh-CN" altLang="en-US" sz="3300" kern="1200" baseline="0">
                <a:latin typeface="+mj-lt"/>
                <a:ea typeface="+mj-ea"/>
                <a:cs typeface="+mj-cs"/>
              </a:rPr>
              <a:t>选用浏览器</a:t>
            </a:r>
            <a:endParaRPr lang="zh-CN" altLang="en-US" sz="3300" kern="1200" baseline="0">
              <a:latin typeface="+mj-lt"/>
              <a:ea typeface="+mj-ea"/>
              <a:cs typeface="+mj-cs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第四步项目实施步骤七</a:t>
            </a:r>
            <a:br>
              <a:rPr lang="zh-CN" altLang="en-US">
                <a:sym typeface="+mn-ea"/>
              </a:rPr>
            </a:b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691640"/>
            <a:ext cx="10515600" cy="42703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第五步受益户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实施步骤一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927225"/>
            <a:ext cx="10515600" cy="41478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第五步受益户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实施步骤二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52245" y="1910080"/>
            <a:ext cx="9286875" cy="41814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第五步受益户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实施步骤三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981200"/>
            <a:ext cx="10515600" cy="40398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第五步受益户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实施步骤四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87295" y="1825625"/>
            <a:ext cx="7216140" cy="43516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项目时间逻辑关系图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2085340"/>
            <a:ext cx="10515600" cy="38309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1"/>
          <p:cNvSpPr>
            <a:spLocks noGrp="1"/>
          </p:cNvSpPr>
          <p:nvPr>
            <p:ph type="ctrTitle"/>
          </p:nvPr>
        </p:nvSpPr>
        <p:spPr>
          <a:xfrm>
            <a:off x="1646238" y="685800"/>
            <a:ext cx="8542337" cy="458788"/>
          </a:xfrm>
        </p:spPr>
        <p:txBody>
          <a:bodyPr anchor="b" anchorCtr="0"/>
          <a:p>
            <a:pPr defTabSz="914400">
              <a:buClrTx/>
              <a:buSzTx/>
              <a:buFontTx/>
              <a:buNone/>
            </a:pPr>
            <a:r>
              <a:rPr lang="zh-CN" altLang="en-US" sz="1800" b="1" kern="1200" baseline="0">
                <a:solidFill>
                  <a:schemeClr val="tx1"/>
                </a:solidFill>
                <a:latin typeface="宋体" panose="02010600030101010101" pitchFamily="2" charset="-122"/>
                <a:ea typeface="+mj-ea"/>
                <a:cs typeface="+mj-cs"/>
              </a:rPr>
              <a:t>成功打开登录页面，输入授权账号和密码 （账号：</a:t>
            </a:r>
            <a:r>
              <a:rPr lang="en-US" altLang="zh-CN" sz="1800" b="1" kern="1200" baseline="0">
                <a:solidFill>
                  <a:schemeClr val="tx1"/>
                </a:solidFill>
                <a:latin typeface="宋体" panose="02010600030101010101" pitchFamily="2" charset="-122"/>
                <a:ea typeface="+mj-ea"/>
                <a:cs typeface="+mj-cs"/>
              </a:rPr>
              <a:t>44028221 </a:t>
            </a:r>
            <a:r>
              <a:rPr lang="zh-CN" altLang="en-US" sz="1800" b="1" kern="1200" baseline="0">
                <a:solidFill>
                  <a:schemeClr val="tx1"/>
                </a:solidFill>
                <a:latin typeface="宋体" panose="02010600030101010101" pitchFamily="2" charset="-122"/>
                <a:ea typeface="+mj-ea"/>
                <a:cs typeface="+mj-cs"/>
              </a:rPr>
              <a:t>密码：</a:t>
            </a:r>
            <a:r>
              <a:rPr lang="en-US" altLang="zh-CN" sz="1800" b="1" kern="1200" baseline="0">
                <a:solidFill>
                  <a:schemeClr val="tx1"/>
                </a:solidFill>
                <a:latin typeface="宋体" panose="02010600030101010101" pitchFamily="2" charset="-122"/>
                <a:ea typeface="+mj-ea"/>
                <a:cs typeface="+mj-cs"/>
              </a:rPr>
              <a:t>Xfpb@123)</a:t>
            </a:r>
            <a:endParaRPr lang="zh-CN" altLang="en-US" sz="1800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7170" name="副标题 2"/>
          <p:cNvSpPr>
            <a:spLocks noGrp="1"/>
          </p:cNvSpPr>
          <p:nvPr>
            <p:ph type="subTitle" idx="1"/>
          </p:nvPr>
        </p:nvSpPr>
        <p:spPr/>
        <p:txBody>
          <a:bodyPr anchor="t" anchorCtr="0"/>
          <a:p>
            <a:pPr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</a:endParaRPr>
          </a:p>
        </p:txBody>
      </p:sp>
      <p:pic>
        <p:nvPicPr>
          <p:cNvPr id="7171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2650" y="1362075"/>
            <a:ext cx="7372350" cy="49657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4890" b="0" i="0" u="none" strike="noStrike" kern="1200" cap="none" spc="0" normalizeH="0" baseline="0" noProof="1">
                <a:solidFill>
                  <a:schemeClr val="tx2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+mn-ea"/>
              </a:rPr>
              <a:t>第一步</a:t>
            </a:r>
            <a:r>
              <a:rPr kumimoji="0" sz="4890" b="0" i="0" u="none" strike="noStrike" kern="1200" cap="none" spc="0" normalizeH="0" baseline="0" noProof="1">
                <a:solidFill>
                  <a:schemeClr val="tx2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+mn-ea"/>
              </a:rPr>
              <a:t>项目维护填报步骤一（以</a:t>
            </a:r>
            <a:r>
              <a:rPr kumimoji="0" lang="zh-CN" sz="4890" b="0" i="0" u="none" strike="noStrike" kern="1200" cap="none" spc="0" normalizeH="0" baseline="0" noProof="1">
                <a:solidFill>
                  <a:schemeClr val="tx2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+mn-ea"/>
              </a:rPr>
              <a:t>村基础设施</a:t>
            </a:r>
            <a:r>
              <a:rPr kumimoji="0" sz="4890" b="0" i="0" u="none" strike="noStrike" kern="1200" cap="none" spc="0" normalizeH="0" baseline="0" noProof="1">
                <a:solidFill>
                  <a:schemeClr val="tx2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+mn-ea"/>
              </a:rPr>
              <a:t>为例）</a:t>
            </a:r>
            <a:endParaRPr kumimoji="0" lang="zh-CN" altLang="en-US" sz="4890" b="0" i="0" u="none" strike="noStrike" kern="1200" cap="none" spc="0" normalizeH="0" baseline="0" noProof="1">
              <a:solidFill>
                <a:schemeClr val="tx2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  <a:sym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72465" y="1779905"/>
            <a:ext cx="10681335" cy="46755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>
                <a:solidFill>
                  <a:schemeClr val="tx2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第</a:t>
            </a:r>
            <a:r>
              <a:rPr lang="zh-CN">
                <a:solidFill>
                  <a:schemeClr val="tx2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</a:t>
            </a:r>
            <a:r>
              <a:rPr>
                <a:solidFill>
                  <a:schemeClr val="tx2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步项目维护填报步骤</a:t>
            </a:r>
            <a:r>
              <a:rPr lang="zh-CN">
                <a:solidFill>
                  <a:schemeClr val="tx2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二</a:t>
            </a:r>
            <a:endParaRPr lang="zh-CN">
              <a:solidFill>
                <a:schemeClr val="tx2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403350"/>
            <a:ext cx="10515600" cy="34118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8200" y="4718050"/>
            <a:ext cx="1008570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问题一：项目自定义名称正确填报：年度</a:t>
            </a:r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+</a:t>
            </a:r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乡镇</a:t>
            </a:r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+</a:t>
            </a:r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村委会</a:t>
            </a:r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+</a:t>
            </a:r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申报项目名称；   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问题二：项目摘要：  可简单填写项目简介，</a:t>
            </a:r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100-200</a:t>
            </a:r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个字数；          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问题三：是否纳入年度项目实施计划：正确选项为是；                  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问题四：直接受益人数不一定等同受益总人口数（现场可举例说明）；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问题五：群众参与和带贫减贫机制初步理解（基础设施）：</a:t>
            </a:r>
            <a:r>
              <a:rPr lang="zh-CN" altLang="en-US" sz="2000">
                <a:solidFill>
                  <a:srgbClr val="FF0000"/>
                </a:solidFill>
              </a:rPr>
              <a:t>改建三级公路</a:t>
            </a:r>
            <a:r>
              <a:rPr lang="en-US" altLang="zh-CN" sz="2000">
                <a:solidFill>
                  <a:srgbClr val="FF0000"/>
                </a:solidFill>
              </a:rPr>
              <a:t>3.88</a:t>
            </a:r>
            <a:r>
              <a:rPr lang="zh-CN" altLang="en-US" sz="2000">
                <a:solidFill>
                  <a:srgbClr val="FF0000"/>
                </a:solidFill>
              </a:rPr>
              <a:t>公里。方便群众出行和生产物资运输。</a:t>
            </a:r>
            <a:endParaRPr lang="zh-CN" altLang="en-US" sz="200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4400" b="0" i="0" u="none" strike="noStrike" kern="1200" cap="none" spc="0" normalizeH="0" baseline="0" noProof="1">
                <a:solidFill>
                  <a:schemeClr val="tx2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+mn-ea"/>
              </a:rPr>
              <a:t>第</a:t>
            </a:r>
            <a:r>
              <a:rPr kumimoji="0" lang="zh-CN" sz="4400" b="0" i="0" u="none" strike="noStrike" kern="1200" cap="none" spc="0" normalizeH="0" baseline="0" noProof="1">
                <a:solidFill>
                  <a:schemeClr val="tx2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+mn-ea"/>
              </a:rPr>
              <a:t>一</a:t>
            </a:r>
            <a:r>
              <a:rPr kumimoji="0" sz="4400" b="0" i="0" u="none" strike="noStrike" kern="1200" cap="none" spc="0" normalizeH="0" baseline="0" noProof="1">
                <a:solidFill>
                  <a:schemeClr val="tx2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+mn-ea"/>
              </a:rPr>
              <a:t>步项目维护填报步骤</a:t>
            </a:r>
            <a:r>
              <a:rPr kumimoji="0" lang="zh-CN" sz="4400" b="0" i="0" u="none" strike="noStrike" kern="1200" cap="none" spc="0" normalizeH="0" baseline="0" noProof="1">
                <a:solidFill>
                  <a:schemeClr val="tx2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+mn-ea"/>
              </a:rPr>
              <a:t>三</a:t>
            </a:r>
            <a:endParaRPr kumimoji="0" lang="zh-CN" sz="4400" b="0" i="0" u="none" strike="noStrike" kern="1200" cap="none" spc="0" normalizeH="0" baseline="0" noProof="1">
              <a:solidFill>
                <a:schemeClr val="tx2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  <a:sym typeface="+mn-ea"/>
            </a:endParaRPr>
          </a:p>
        </p:txBody>
      </p:sp>
      <p:sp>
        <p:nvSpPr>
          <p:cNvPr id="10243" name="文本框 6"/>
          <p:cNvSpPr txBox="1"/>
          <p:nvPr/>
        </p:nvSpPr>
        <p:spPr>
          <a:xfrm>
            <a:off x="725805" y="5565140"/>
            <a:ext cx="902081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问题一：年度总体目标：可根据项目可行性报告填报，但具体描述还需根据</a:t>
            </a:r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实际来做调整；年度总体目标不少于</a:t>
            </a:r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条。  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问题二：</a:t>
            </a:r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1-3</a:t>
            </a:r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级指标内容可选，如不符合，选填第一和第二指标后，第三指标可进行自主描述，绩效目标不少于</a:t>
            </a:r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条。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564005"/>
            <a:ext cx="10515600" cy="39274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pPr algn="ctr"/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第二步资金链接项目第一步骤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内容占位符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995805"/>
            <a:ext cx="10515600" cy="40106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pPr algn="ctr"/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第二步资金链接项目第二步骤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1" name="文本框 4"/>
          <p:cNvSpPr txBox="1"/>
          <p:nvPr/>
        </p:nvSpPr>
        <p:spPr>
          <a:xfrm>
            <a:off x="838200" y="5308283"/>
            <a:ext cx="8701088" cy="16300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问题一：一个项目可链接多笔资金。</a:t>
            </a:r>
            <a:endParaRPr lang="zh-CN" altLang="en-US" sz="20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问题二</a:t>
            </a:r>
            <a:r>
              <a:rPr lang="en-US" altLang="zh-CN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项目名称可输入连接的项目名称的关键字即可出来要链接的项目。</a:t>
            </a:r>
            <a:endParaRPr lang="zh-CN" altLang="en-US" sz="20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问题三：按照资金下达类型填报资金金额。</a:t>
            </a:r>
            <a:endParaRPr lang="zh-CN" altLang="en-US" sz="20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问题四：项目金额和项目名称完善好之后直接点下拨，单点保存不点下拨项目立项那块是显示不出资金已链接项目的。</a:t>
            </a:r>
            <a:endParaRPr lang="zh-CN" altLang="en-US" sz="20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内容占位符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466215"/>
            <a:ext cx="10310495" cy="38430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4400" b="0" i="0" u="none" strike="noStrike" kern="1200" cap="none" spc="0" normalizeH="0" baseline="0" noProof="1">
                <a:solidFill>
                  <a:schemeClr val="tx2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+mn-ea"/>
              </a:rPr>
              <a:t>第</a:t>
            </a:r>
            <a:r>
              <a:rPr kumimoji="0" lang="zh-CN" sz="4400" b="0" i="0" u="none" strike="noStrike" kern="1200" cap="none" spc="0" normalizeH="0" baseline="0" noProof="1">
                <a:solidFill>
                  <a:schemeClr val="tx2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+mn-ea"/>
              </a:rPr>
              <a:t>三</a:t>
            </a:r>
            <a:r>
              <a:rPr kumimoji="0" sz="4400" b="0" i="0" u="none" strike="noStrike" kern="1200" cap="none" spc="0" normalizeH="0" baseline="0" noProof="1">
                <a:solidFill>
                  <a:schemeClr val="tx2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+mn-ea"/>
              </a:rPr>
              <a:t>步项目</a:t>
            </a:r>
            <a:r>
              <a:rPr kumimoji="0" lang="zh-CN" sz="4400" b="0" i="0" u="none" strike="noStrike" kern="1200" cap="none" spc="0" normalizeH="0" baseline="0" noProof="1">
                <a:solidFill>
                  <a:schemeClr val="tx2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+mn-ea"/>
              </a:rPr>
              <a:t>立项</a:t>
            </a:r>
            <a:r>
              <a:rPr kumimoji="0" sz="4400" b="0" i="0" u="none" strike="noStrike" kern="1200" cap="none" spc="0" normalizeH="0" baseline="0" noProof="1">
                <a:solidFill>
                  <a:schemeClr val="tx2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+mn-ea"/>
              </a:rPr>
              <a:t>填报步骤</a:t>
            </a:r>
            <a:r>
              <a:rPr kumimoji="0" lang="zh-CN" sz="4400" b="0" i="0" u="none" strike="noStrike" kern="1200" cap="none" spc="0" normalizeH="0" baseline="0" noProof="1">
                <a:solidFill>
                  <a:schemeClr val="tx2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+mn-ea"/>
              </a:rPr>
              <a:t>一</a:t>
            </a:r>
            <a:endParaRPr kumimoji="0" lang="zh-CN" sz="4400" b="0" i="0" u="none" strike="noStrike" kern="1200" cap="none" spc="0" normalizeH="0" baseline="0" noProof="1">
              <a:solidFill>
                <a:schemeClr val="tx2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  <a:sym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2054225"/>
            <a:ext cx="10515600" cy="38938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2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3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PECIAL_SOURCE" val="bdnull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948</Words>
  <Application>WPS 演示</Application>
  <PresentationFormat>宽屏</PresentationFormat>
  <Paragraphs>77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Arial</vt:lpstr>
      <vt:lpstr>宋体</vt:lpstr>
      <vt:lpstr>Wingdings</vt:lpstr>
      <vt:lpstr>方正书宋简体</vt:lpstr>
      <vt:lpstr>微软雅黑</vt:lpstr>
      <vt:lpstr>Calibri</vt:lpstr>
      <vt:lpstr>Arial Unicode MS</vt:lpstr>
      <vt:lpstr>Office 主题</vt:lpstr>
      <vt:lpstr>县级防返贫监测信息系统操作演示</vt:lpstr>
      <vt:lpstr>选用浏览器</vt:lpstr>
      <vt:lpstr>成功打开登录页面，输入授权账号和密码 （账号：44028221 密码：Xfpb@123)</vt:lpstr>
      <vt:lpstr>第一步项目维护填报步骤一（以村基础设施为例）</vt:lpstr>
      <vt:lpstr>第一步项目维护填报步骤二</vt:lpstr>
      <vt:lpstr>第一步项目维护填报步骤三</vt:lpstr>
      <vt:lpstr>第二步资金链接项目第一步骤</vt:lpstr>
      <vt:lpstr>第二步资金链接项目第二步骤</vt:lpstr>
      <vt:lpstr>第三步项目立项填报步骤一</vt:lpstr>
      <vt:lpstr>第三步项目立项步骤二</vt:lpstr>
      <vt:lpstr>第三步项目立项步骤三</vt:lpstr>
      <vt:lpstr>第三步项目立项步骤四</vt:lpstr>
      <vt:lpstr>第三步项目立项步骤五</vt:lpstr>
      <vt:lpstr>第四步项目实施步骤一</vt:lpstr>
      <vt:lpstr>第四步项目实施步骤二</vt:lpstr>
      <vt:lpstr>第四步项目实施步骤三</vt:lpstr>
      <vt:lpstr>第四步项目实施步骤四</vt:lpstr>
      <vt:lpstr>第四步项目实施步骤五</vt:lpstr>
      <vt:lpstr>第四步项目实施步骤六 </vt:lpstr>
      <vt:lpstr>第四步项目实施步骤七 </vt:lpstr>
      <vt:lpstr>第五步受益户-实施步骤一</vt:lpstr>
      <vt:lpstr>第五步受益户-实施步骤二</vt:lpstr>
      <vt:lpstr>第五步受益户-实施步骤三</vt:lpstr>
      <vt:lpstr>第五步受益户-实施步骤四</vt:lpstr>
      <vt:lpstr>项目时间逻辑关系图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木子李</cp:lastModifiedBy>
  <cp:revision>8</cp:revision>
  <dcterms:created xsi:type="dcterms:W3CDTF">2022-04-25T11:51:00Z</dcterms:created>
  <dcterms:modified xsi:type="dcterms:W3CDTF">2022-04-25T13:05:44Z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70D6BB696CF3486D81E0C40BA7C7F596</vt:lpwstr>
  </property>
  <property fmtid="{D5CDD505-2E9C-101B-9397-08002B2CF9AE}" pid="3" name="KSOProductBuildVer">
    <vt:lpwstr>2052-11.1.0.10950</vt:lpwstr>
  </property>
</Properties>
</file>